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58" r:id="rId4"/>
    <p:sldId id="260" r:id="rId5"/>
    <p:sldId id="261" r:id="rId6"/>
    <p:sldId id="259" r:id="rId7"/>
    <p:sldId id="262" r:id="rId8"/>
    <p:sldId id="263" r:id="rId9"/>
    <p:sldId id="283" r:id="rId10"/>
    <p:sldId id="282" r:id="rId11"/>
    <p:sldId id="285" r:id="rId12"/>
    <p:sldId id="286" r:id="rId13"/>
    <p:sldId id="287" r:id="rId14"/>
    <p:sldId id="288" r:id="rId15"/>
    <p:sldId id="328" r:id="rId16"/>
    <p:sldId id="329" r:id="rId17"/>
    <p:sldId id="330" r:id="rId18"/>
    <p:sldId id="331" r:id="rId19"/>
    <p:sldId id="332" r:id="rId20"/>
    <p:sldId id="333" r:id="rId21"/>
    <p:sldId id="334" r:id="rId22"/>
    <p:sldId id="335" r:id="rId23"/>
    <p:sldId id="336" r:id="rId24"/>
    <p:sldId id="264" r:id="rId25"/>
    <p:sldId id="266" r:id="rId26"/>
    <p:sldId id="290" r:id="rId27"/>
    <p:sldId id="291" r:id="rId28"/>
    <p:sldId id="293" r:id="rId29"/>
    <p:sldId id="298" r:id="rId30"/>
    <p:sldId id="295" r:id="rId31"/>
    <p:sldId id="297" r:id="rId32"/>
    <p:sldId id="299" r:id="rId33"/>
    <p:sldId id="300" r:id="rId34"/>
    <p:sldId id="301" r:id="rId35"/>
    <p:sldId id="302" r:id="rId36"/>
    <p:sldId id="303" r:id="rId37"/>
    <p:sldId id="327" r:id="rId38"/>
    <p:sldId id="304" r:id="rId39"/>
    <p:sldId id="306" r:id="rId40"/>
    <p:sldId id="308" r:id="rId41"/>
    <p:sldId id="309" r:id="rId42"/>
    <p:sldId id="310" r:id="rId43"/>
    <p:sldId id="311" r:id="rId44"/>
    <p:sldId id="312" r:id="rId45"/>
    <p:sldId id="313" r:id="rId46"/>
    <p:sldId id="314" r:id="rId47"/>
    <p:sldId id="315" r:id="rId48"/>
    <p:sldId id="316" r:id="rId49"/>
    <p:sldId id="317" r:id="rId50"/>
    <p:sldId id="320" r:id="rId51"/>
    <p:sldId id="321" r:id="rId52"/>
    <p:sldId id="322" r:id="rId53"/>
    <p:sldId id="323" r:id="rId54"/>
    <p:sldId id="324" r:id="rId55"/>
    <p:sldId id="325" r:id="rId56"/>
    <p:sldId id="326" r:id="rId57"/>
    <p:sldId id="27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2160" autoAdjust="0"/>
  </p:normalViewPr>
  <p:slideViewPr>
    <p:cSldViewPr snapToGrid="0">
      <p:cViewPr varScale="1">
        <p:scale>
          <a:sx n="76" d="100"/>
          <a:sy n="76" d="100"/>
        </p:scale>
        <p:origin x="-1232"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8B20A-342F-4583-9DC5-6862D0EDE70F}" type="datetimeFigureOut">
              <a:rPr lang="en-US" smtClean="0"/>
              <a:t>20/06/17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6332F-D42B-4A63-9A3E-EF3F2CA40EA9}" type="slidenum">
              <a:rPr lang="en-US" smtClean="0"/>
              <a:t>‹#›</a:t>
            </a:fld>
            <a:endParaRPr lang="en-US"/>
          </a:p>
        </p:txBody>
      </p:sp>
    </p:spTree>
    <p:extLst>
      <p:ext uri="{BB962C8B-B14F-4D97-AF65-F5344CB8AC3E}">
        <p14:creationId xmlns:p14="http://schemas.microsoft.com/office/powerpoint/2010/main" val="1705386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6332F-D42B-4A63-9A3E-EF3F2CA40EA9}" type="slidenum">
              <a:rPr lang="en-US" smtClean="0"/>
              <a:t>11</a:t>
            </a:fld>
            <a:endParaRPr lang="en-US"/>
          </a:p>
        </p:txBody>
      </p:sp>
    </p:spTree>
    <p:extLst>
      <p:ext uri="{BB962C8B-B14F-4D97-AF65-F5344CB8AC3E}">
        <p14:creationId xmlns:p14="http://schemas.microsoft.com/office/powerpoint/2010/main" val="2850351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a:t>
            </a:r>
            <a:r>
              <a:rPr lang="en-US" baseline="0" dirty="0" smtClean="0"/>
              <a:t> brown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there are a few problems with our current inverted index:</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Quick and quick appear as separate terms, while the user probably thinks of them as the same word.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fox and foxes are pretty similar, as are dog and dogs; They share the same root word.</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jumped and leap, while not from the same root word, are similar in meaning. They are synonyms.</a:t>
            </a:r>
            <a:endParaRPr lang="en-US" dirty="0"/>
          </a:p>
        </p:txBody>
      </p:sp>
      <p:sp>
        <p:nvSpPr>
          <p:cNvPr id="4" name="Slide Number Placeholder 3"/>
          <p:cNvSpPr>
            <a:spLocks noGrp="1"/>
          </p:cNvSpPr>
          <p:nvPr>
            <p:ph type="sldNum" sz="quarter" idx="10"/>
          </p:nvPr>
        </p:nvSpPr>
        <p:spPr/>
        <p:txBody>
          <a:bodyPr/>
          <a:lstStyle/>
          <a:p>
            <a:fld id="{1166332F-D42B-4A63-9A3E-EF3F2CA40EA9}" type="slidenum">
              <a:rPr lang="en-US" smtClean="0"/>
              <a:t>26</a:t>
            </a:fld>
            <a:endParaRPr lang="en-US"/>
          </a:p>
        </p:txBody>
      </p:sp>
    </p:spTree>
    <p:extLst>
      <p:ext uri="{BB962C8B-B14F-4D97-AF65-F5344CB8AC3E}">
        <p14:creationId xmlns:p14="http://schemas.microsoft.com/office/powerpoint/2010/main" val="3649014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you can even make your custom</a:t>
            </a:r>
            <a:r>
              <a:rPr lang="en-US" baseline="0" dirty="0" smtClean="0"/>
              <a:t> analyzers, It depends on the application needs</a:t>
            </a:r>
            <a:endParaRPr lang="en-US" dirty="0"/>
          </a:p>
        </p:txBody>
      </p:sp>
      <p:sp>
        <p:nvSpPr>
          <p:cNvPr id="4" name="Slide Number Placeholder 3"/>
          <p:cNvSpPr>
            <a:spLocks noGrp="1"/>
          </p:cNvSpPr>
          <p:nvPr>
            <p:ph type="sldNum" sz="quarter" idx="10"/>
          </p:nvPr>
        </p:nvSpPr>
        <p:spPr/>
        <p:txBody>
          <a:bodyPr/>
          <a:lstStyle/>
          <a:p>
            <a:fld id="{1166332F-D42B-4A63-9A3E-EF3F2CA40EA9}" type="slidenum">
              <a:rPr lang="en-US" smtClean="0"/>
              <a:t>28</a:t>
            </a:fld>
            <a:endParaRPr lang="en-US"/>
          </a:p>
        </p:txBody>
      </p:sp>
    </p:spTree>
    <p:extLst>
      <p:ext uri="{BB962C8B-B14F-4D97-AF65-F5344CB8AC3E}">
        <p14:creationId xmlns:p14="http://schemas.microsoft.com/office/powerpoint/2010/main" val="270107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6332F-D42B-4A63-9A3E-EF3F2CA40EA9}" type="slidenum">
              <a:rPr lang="en-US" smtClean="0"/>
              <a:t>29</a:t>
            </a:fld>
            <a:endParaRPr lang="en-US"/>
          </a:p>
        </p:txBody>
      </p:sp>
    </p:spTree>
    <p:extLst>
      <p:ext uri="{BB962C8B-B14F-4D97-AF65-F5344CB8AC3E}">
        <p14:creationId xmlns:p14="http://schemas.microsoft.com/office/powerpoint/2010/main" val="2701075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you can even make your custom</a:t>
            </a:r>
            <a:r>
              <a:rPr lang="en-US" baseline="0" dirty="0" smtClean="0"/>
              <a:t> analyzers, It depends on the application needs</a:t>
            </a:r>
            <a:endParaRPr lang="en-US" dirty="0"/>
          </a:p>
        </p:txBody>
      </p:sp>
      <p:sp>
        <p:nvSpPr>
          <p:cNvPr id="4" name="Slide Number Placeholder 3"/>
          <p:cNvSpPr>
            <a:spLocks noGrp="1"/>
          </p:cNvSpPr>
          <p:nvPr>
            <p:ph type="sldNum" sz="quarter" idx="10"/>
          </p:nvPr>
        </p:nvSpPr>
        <p:spPr/>
        <p:txBody>
          <a:bodyPr/>
          <a:lstStyle/>
          <a:p>
            <a:fld id="{1166332F-D42B-4A63-9A3E-EF3F2CA40EA9}" type="slidenum">
              <a:rPr lang="en-US" smtClean="0"/>
              <a:t>30</a:t>
            </a:fld>
            <a:endParaRPr lang="en-US"/>
          </a:p>
        </p:txBody>
      </p:sp>
    </p:spTree>
    <p:extLst>
      <p:ext uri="{BB962C8B-B14F-4D97-AF65-F5344CB8AC3E}">
        <p14:creationId xmlns:p14="http://schemas.microsoft.com/office/powerpoint/2010/main" val="2701075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66332F-D42B-4A63-9A3E-EF3F2CA40EA9}" type="slidenum">
              <a:rPr lang="en-US" smtClean="0"/>
              <a:t>31</a:t>
            </a:fld>
            <a:endParaRPr lang="en-US"/>
          </a:p>
        </p:txBody>
      </p:sp>
    </p:spTree>
    <p:extLst>
      <p:ext uri="{BB962C8B-B14F-4D97-AF65-F5344CB8AC3E}">
        <p14:creationId xmlns:p14="http://schemas.microsoft.com/office/powerpoint/2010/main" val="270107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8748A3-3E65-43C7-9618-E0B80345631C}" type="datetimeFigureOut">
              <a:rPr lang="en-US" smtClean="0"/>
              <a:t>20/06/17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3E842E-585C-4DA1-BF63-1FCF3DAC871D}" type="slidenum">
              <a:rPr lang="en-US" smtClean="0"/>
              <a:t>‹#›</a:t>
            </a:fld>
            <a:endParaRPr lang="en-US"/>
          </a:p>
        </p:txBody>
      </p:sp>
    </p:spTree>
    <p:extLst>
      <p:ext uri="{BB962C8B-B14F-4D97-AF65-F5344CB8AC3E}">
        <p14:creationId xmlns:p14="http://schemas.microsoft.com/office/powerpoint/2010/main" val="4154386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8748A3-3E65-43C7-9618-E0B80345631C}" type="datetimeFigureOut">
              <a:rPr lang="en-US" smtClean="0"/>
              <a:t>20/06/17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3E842E-585C-4DA1-BF63-1FCF3DAC871D}" type="slidenum">
              <a:rPr lang="en-US" smtClean="0"/>
              <a:t>‹#›</a:t>
            </a:fld>
            <a:endParaRPr lang="en-US"/>
          </a:p>
        </p:txBody>
      </p:sp>
    </p:spTree>
    <p:extLst>
      <p:ext uri="{BB962C8B-B14F-4D97-AF65-F5344CB8AC3E}">
        <p14:creationId xmlns:p14="http://schemas.microsoft.com/office/powerpoint/2010/main" val="1719781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8748A3-3E65-43C7-9618-E0B80345631C}" type="datetimeFigureOut">
              <a:rPr lang="en-US" smtClean="0"/>
              <a:t>20/06/17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3E842E-585C-4DA1-BF63-1FCF3DAC871D}" type="slidenum">
              <a:rPr lang="en-US" smtClean="0"/>
              <a:t>‹#›</a:t>
            </a:fld>
            <a:endParaRPr lang="en-US"/>
          </a:p>
        </p:txBody>
      </p:sp>
    </p:spTree>
    <p:extLst>
      <p:ext uri="{BB962C8B-B14F-4D97-AF65-F5344CB8AC3E}">
        <p14:creationId xmlns:p14="http://schemas.microsoft.com/office/powerpoint/2010/main" val="4116551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0390" y="0"/>
            <a:ext cx="11482086" cy="1325563"/>
          </a:xfrm>
        </p:spPr>
        <p:txBody>
          <a:bodyPr/>
          <a:lstStyle>
            <a:lvl1pPr>
              <a:defRPr>
                <a:latin typeface="Verdana"/>
                <a:cs typeface="Verdana"/>
              </a:defRPr>
            </a:lvl1pPr>
          </a:lstStyle>
          <a:p>
            <a:r>
              <a:rPr lang="en-US" dirty="0" smtClean="0"/>
              <a:t>Click to edit Master title style</a:t>
            </a:r>
            <a:endParaRPr lang="en-US" dirty="0"/>
          </a:p>
        </p:txBody>
      </p:sp>
      <p:sp>
        <p:nvSpPr>
          <p:cNvPr id="3" name="Content Placeholder 2"/>
          <p:cNvSpPr>
            <a:spLocks noGrp="1"/>
          </p:cNvSpPr>
          <p:nvPr>
            <p:ph idx="1"/>
          </p:nvPr>
        </p:nvSpPr>
        <p:spPr>
          <a:xfrm>
            <a:off x="370390" y="1446575"/>
            <a:ext cx="11482086" cy="47303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D8748A3-3E65-43C7-9618-E0B80345631C}" type="datetimeFigureOut">
              <a:rPr lang="en-US" smtClean="0"/>
              <a:t>20/06/17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3E842E-585C-4DA1-BF63-1FCF3DAC871D}" type="slidenum">
              <a:rPr lang="en-US" smtClean="0"/>
              <a:t>‹#›</a:t>
            </a:fld>
            <a:endParaRPr lang="en-US"/>
          </a:p>
        </p:txBody>
      </p:sp>
    </p:spTree>
    <p:extLst>
      <p:ext uri="{BB962C8B-B14F-4D97-AF65-F5344CB8AC3E}">
        <p14:creationId xmlns:p14="http://schemas.microsoft.com/office/powerpoint/2010/main" val="3426656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8748A3-3E65-43C7-9618-E0B80345631C}" type="datetimeFigureOut">
              <a:rPr lang="en-US" smtClean="0"/>
              <a:t>20/06/17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3E842E-585C-4DA1-BF63-1FCF3DAC871D}" type="slidenum">
              <a:rPr lang="en-US" smtClean="0"/>
              <a:t>‹#›</a:t>
            </a:fld>
            <a:endParaRPr lang="en-US"/>
          </a:p>
        </p:txBody>
      </p:sp>
    </p:spTree>
    <p:extLst>
      <p:ext uri="{BB962C8B-B14F-4D97-AF65-F5344CB8AC3E}">
        <p14:creationId xmlns:p14="http://schemas.microsoft.com/office/powerpoint/2010/main" val="2035216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8748A3-3E65-43C7-9618-E0B80345631C}" type="datetimeFigureOut">
              <a:rPr lang="en-US" smtClean="0"/>
              <a:t>20/06/17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3E842E-585C-4DA1-BF63-1FCF3DAC871D}" type="slidenum">
              <a:rPr lang="en-US" smtClean="0"/>
              <a:t>‹#›</a:t>
            </a:fld>
            <a:endParaRPr lang="en-US"/>
          </a:p>
        </p:txBody>
      </p:sp>
    </p:spTree>
    <p:extLst>
      <p:ext uri="{BB962C8B-B14F-4D97-AF65-F5344CB8AC3E}">
        <p14:creationId xmlns:p14="http://schemas.microsoft.com/office/powerpoint/2010/main" val="3503896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8748A3-3E65-43C7-9618-E0B80345631C}" type="datetimeFigureOut">
              <a:rPr lang="en-US" smtClean="0"/>
              <a:t>20/06/17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3E842E-585C-4DA1-BF63-1FCF3DAC871D}" type="slidenum">
              <a:rPr lang="en-US" smtClean="0"/>
              <a:t>‹#›</a:t>
            </a:fld>
            <a:endParaRPr lang="en-US"/>
          </a:p>
        </p:txBody>
      </p:sp>
    </p:spTree>
    <p:extLst>
      <p:ext uri="{BB962C8B-B14F-4D97-AF65-F5344CB8AC3E}">
        <p14:creationId xmlns:p14="http://schemas.microsoft.com/office/powerpoint/2010/main" val="2457459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8748A3-3E65-43C7-9618-E0B80345631C}" type="datetimeFigureOut">
              <a:rPr lang="en-US" smtClean="0"/>
              <a:t>20/06/17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3E842E-585C-4DA1-BF63-1FCF3DAC871D}" type="slidenum">
              <a:rPr lang="en-US" smtClean="0"/>
              <a:t>‹#›</a:t>
            </a:fld>
            <a:endParaRPr lang="en-US"/>
          </a:p>
        </p:txBody>
      </p:sp>
    </p:spTree>
    <p:extLst>
      <p:ext uri="{BB962C8B-B14F-4D97-AF65-F5344CB8AC3E}">
        <p14:creationId xmlns:p14="http://schemas.microsoft.com/office/powerpoint/2010/main" val="3808522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8748A3-3E65-43C7-9618-E0B80345631C}" type="datetimeFigureOut">
              <a:rPr lang="en-US" smtClean="0"/>
              <a:t>20/06/17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3E842E-585C-4DA1-BF63-1FCF3DAC871D}" type="slidenum">
              <a:rPr lang="en-US" smtClean="0"/>
              <a:t>‹#›</a:t>
            </a:fld>
            <a:endParaRPr lang="en-US"/>
          </a:p>
        </p:txBody>
      </p:sp>
    </p:spTree>
    <p:extLst>
      <p:ext uri="{BB962C8B-B14F-4D97-AF65-F5344CB8AC3E}">
        <p14:creationId xmlns:p14="http://schemas.microsoft.com/office/powerpoint/2010/main" val="2403613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8748A3-3E65-43C7-9618-E0B80345631C}" type="datetimeFigureOut">
              <a:rPr lang="en-US" smtClean="0"/>
              <a:t>20/06/17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3E842E-585C-4DA1-BF63-1FCF3DAC871D}" type="slidenum">
              <a:rPr lang="en-US" smtClean="0"/>
              <a:t>‹#›</a:t>
            </a:fld>
            <a:endParaRPr lang="en-US"/>
          </a:p>
        </p:txBody>
      </p:sp>
    </p:spTree>
    <p:extLst>
      <p:ext uri="{BB962C8B-B14F-4D97-AF65-F5344CB8AC3E}">
        <p14:creationId xmlns:p14="http://schemas.microsoft.com/office/powerpoint/2010/main" val="2555180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8748A3-3E65-43C7-9618-E0B80345631C}" type="datetimeFigureOut">
              <a:rPr lang="en-US" smtClean="0"/>
              <a:t>20/06/17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3E842E-585C-4DA1-BF63-1FCF3DAC871D}" type="slidenum">
              <a:rPr lang="en-US" smtClean="0"/>
              <a:t>‹#›</a:t>
            </a:fld>
            <a:endParaRPr lang="en-US"/>
          </a:p>
        </p:txBody>
      </p:sp>
    </p:spTree>
    <p:extLst>
      <p:ext uri="{BB962C8B-B14F-4D97-AF65-F5344CB8AC3E}">
        <p14:creationId xmlns:p14="http://schemas.microsoft.com/office/powerpoint/2010/main" val="7839830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748A3-3E65-43C7-9618-E0B80345631C}" type="datetimeFigureOut">
              <a:rPr lang="en-US" smtClean="0"/>
              <a:t>20/06/17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3E842E-585C-4DA1-BF63-1FCF3DAC871D}" type="slidenum">
              <a:rPr lang="en-US" smtClean="0"/>
              <a:t>‹#›</a:t>
            </a:fld>
            <a:endParaRPr lang="en-US"/>
          </a:p>
        </p:txBody>
      </p:sp>
    </p:spTree>
    <p:extLst>
      <p:ext uri="{BB962C8B-B14F-4D97-AF65-F5344CB8AC3E}">
        <p14:creationId xmlns:p14="http://schemas.microsoft.com/office/powerpoint/2010/main" val="35751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ev.twitter.com/streaming/overview" TargetMode="External"/><Relationship Id="rId4" Type="http://schemas.openxmlformats.org/officeDocument/2006/relationships/hyperlink" Target="http://twitter4j.org/en/index.html" TargetMode="External"/><Relationship Id="rId1" Type="http://schemas.openxmlformats.org/officeDocument/2006/relationships/slideLayout" Target="../slideLayouts/slideLayout2.xml"/><Relationship Id="rId2" Type="http://schemas.openxmlformats.org/officeDocument/2006/relationships/hyperlink" Target="https://jsoup.or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cs.ucr.edu/"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jsoup.org/cookbook/input/parse-document-from-string" TargetMode="External"/><Relationship Id="rId4" Type="http://schemas.openxmlformats.org/officeDocument/2006/relationships/hyperlink" Target="https://jsoup.org/cookbook/extracting-data/selector-syntax" TargetMode="External"/><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hyperlink" Target="https://jsoup.or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bout.com/robots.txt" TargetMode="Externa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5212" y="2101157"/>
            <a:ext cx="9144000" cy="2387600"/>
          </a:xfrm>
        </p:spPr>
        <p:txBody>
          <a:bodyPr anchor="ctr"/>
          <a:lstStyle/>
          <a:p>
            <a:r>
              <a:rPr lang="en-US" b="1" dirty="0" smtClean="0"/>
              <a:t>Apache </a:t>
            </a:r>
            <a:r>
              <a:rPr lang="en-US" b="1" dirty="0" err="1" smtClean="0"/>
              <a:t>Lucene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68" y="190500"/>
            <a:ext cx="4546032" cy="93968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665" y="190500"/>
            <a:ext cx="4026416" cy="1632455"/>
          </a:xfrm>
          <a:prstGeom prst="rect">
            <a:avLst/>
          </a:prstGeom>
        </p:spPr>
      </p:pic>
      <p:sp>
        <p:nvSpPr>
          <p:cNvPr id="5" name="TextBox 4"/>
          <p:cNvSpPr txBox="1"/>
          <p:nvPr/>
        </p:nvSpPr>
        <p:spPr>
          <a:xfrm>
            <a:off x="486833" y="5588000"/>
            <a:ext cx="3904134" cy="769441"/>
          </a:xfrm>
          <a:prstGeom prst="rect">
            <a:avLst/>
          </a:prstGeom>
          <a:noFill/>
        </p:spPr>
        <p:txBody>
          <a:bodyPr wrap="none" rtlCol="0">
            <a:spAutoFit/>
          </a:bodyPr>
          <a:lstStyle/>
          <a:p>
            <a:r>
              <a:rPr lang="en-US" sz="4400" dirty="0" smtClean="0"/>
              <a:t>Vijay Kumar NM</a:t>
            </a:r>
            <a:endParaRPr lang="en-US" sz="4400" dirty="0"/>
          </a:p>
        </p:txBody>
      </p:sp>
    </p:spTree>
    <p:extLst>
      <p:ext uri="{BB962C8B-B14F-4D97-AF65-F5344CB8AC3E}">
        <p14:creationId xmlns:p14="http://schemas.microsoft.com/office/powerpoint/2010/main" val="148758441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1. Searching and Indexing</a:t>
            </a:r>
            <a:endParaRPr lang="en-US" b="1" dirty="0"/>
          </a:p>
        </p:txBody>
      </p:sp>
      <p:sp>
        <p:nvSpPr>
          <p:cNvPr id="3" name="Content Placeholder 2"/>
          <p:cNvSpPr>
            <a:spLocks noGrp="1"/>
          </p:cNvSpPr>
          <p:nvPr>
            <p:ph idx="1"/>
          </p:nvPr>
        </p:nvSpPr>
        <p:spPr/>
        <p:txBody>
          <a:bodyPr/>
          <a:lstStyle/>
          <a:p>
            <a:r>
              <a:rPr lang="en-US" b="1" dirty="0" smtClean="0"/>
              <a:t>Fast because, </a:t>
            </a:r>
            <a:r>
              <a:rPr lang="en-US" b="1" dirty="0"/>
              <a:t>it searches an index </a:t>
            </a:r>
            <a:r>
              <a:rPr lang="en-US" b="1" dirty="0" smtClean="0"/>
              <a:t>instead of </a:t>
            </a:r>
            <a:r>
              <a:rPr lang="en-US" b="1" dirty="0"/>
              <a:t>searching the </a:t>
            </a:r>
            <a:r>
              <a:rPr lang="en-US" b="1" dirty="0" smtClean="0"/>
              <a:t>text</a:t>
            </a:r>
            <a:r>
              <a:rPr lang="en-US" dirty="0" smtClean="0"/>
              <a:t>. </a:t>
            </a:r>
            <a:endParaRPr lang="en-US" dirty="0"/>
          </a:p>
          <a:p>
            <a:r>
              <a:rPr lang="en-US" b="1" dirty="0" smtClean="0"/>
              <a:t>Uses Inverted </a:t>
            </a:r>
            <a:r>
              <a:rPr lang="en-US" b="1" dirty="0"/>
              <a:t>index</a:t>
            </a:r>
            <a:r>
              <a:rPr lang="en-US" dirty="0"/>
              <a:t>, </a:t>
            </a:r>
            <a:r>
              <a:rPr lang="en-US" dirty="0" smtClean="0"/>
              <a:t>equivalent </a:t>
            </a:r>
            <a:r>
              <a:rPr lang="en-US" dirty="0"/>
              <a:t>of retrieving pages in a book related to a keyword by searching the index at the back of a book, as opposed to searching the words in each page of the book.</a:t>
            </a:r>
          </a:p>
          <a:p>
            <a:endParaRPr lang="en-US" dirty="0"/>
          </a:p>
        </p:txBody>
      </p:sp>
      <p:grpSp>
        <p:nvGrpSpPr>
          <p:cNvPr id="5" name="Group 4"/>
          <p:cNvGrpSpPr/>
          <p:nvPr/>
        </p:nvGrpSpPr>
        <p:grpSpPr>
          <a:xfrm>
            <a:off x="1206501" y="2984499"/>
            <a:ext cx="10354732" cy="3619501"/>
            <a:chOff x="1206501" y="634999"/>
            <a:chExt cx="10354732" cy="3619501"/>
          </a:xfrm>
        </p:grpSpPr>
        <p:pic>
          <p:nvPicPr>
            <p:cNvPr id="6" name="Picture 5"/>
            <p:cNvPicPr>
              <a:picLocks noChangeAspect="1"/>
            </p:cNvPicPr>
            <p:nvPr/>
          </p:nvPicPr>
          <p:blipFill>
            <a:blip r:embed="rId2"/>
            <a:stretch>
              <a:fillRect/>
            </a:stretch>
          </p:blipFill>
          <p:spPr>
            <a:xfrm>
              <a:off x="1206501" y="1968500"/>
              <a:ext cx="9525000" cy="2286000"/>
            </a:xfrm>
            <a:prstGeom prst="rect">
              <a:avLst/>
            </a:prstGeom>
            <a:ln>
              <a:solidFill>
                <a:srgbClr val="4F81BD"/>
              </a:solidFill>
            </a:ln>
          </p:spPr>
        </p:pic>
        <p:sp>
          <p:nvSpPr>
            <p:cNvPr id="7" name="Oval Callout 6"/>
            <p:cNvSpPr/>
            <p:nvPr/>
          </p:nvSpPr>
          <p:spPr>
            <a:xfrm>
              <a:off x="9906000" y="634999"/>
              <a:ext cx="1655233" cy="1291167"/>
            </a:xfrm>
            <a:prstGeom prst="wedgeEllipseCallout">
              <a:avLst>
                <a:gd name="adj1" fmla="val -95002"/>
                <a:gd name="adj2" fmla="val 7889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Forward Index</a:t>
              </a:r>
              <a:endParaRPr lang="en-US" sz="2000" b="1" dirty="0"/>
            </a:p>
          </p:txBody>
        </p:sp>
      </p:grpSp>
    </p:spTree>
    <p:extLst>
      <p:ext uri="{BB962C8B-B14F-4D97-AF65-F5344CB8AC3E}">
        <p14:creationId xmlns:p14="http://schemas.microsoft.com/office/powerpoint/2010/main" val="27893325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657929" y="0"/>
            <a:ext cx="9268217" cy="6858000"/>
            <a:chOff x="2657929" y="0"/>
            <a:chExt cx="9268217" cy="6858000"/>
          </a:xfrm>
        </p:grpSpPr>
        <p:pic>
          <p:nvPicPr>
            <p:cNvPr id="6" name="Picture 5"/>
            <p:cNvPicPr>
              <a:picLocks noChangeAspect="1"/>
            </p:cNvPicPr>
            <p:nvPr/>
          </p:nvPicPr>
          <p:blipFill>
            <a:blip r:embed="rId3"/>
            <a:stretch>
              <a:fillRect/>
            </a:stretch>
          </p:blipFill>
          <p:spPr>
            <a:xfrm>
              <a:off x="2657929" y="0"/>
              <a:ext cx="6337905" cy="6858000"/>
            </a:xfrm>
            <a:prstGeom prst="rect">
              <a:avLst/>
            </a:prstGeom>
            <a:ln>
              <a:solidFill>
                <a:srgbClr val="4F81BD"/>
              </a:solidFill>
            </a:ln>
          </p:spPr>
        </p:pic>
        <p:sp>
          <p:nvSpPr>
            <p:cNvPr id="9" name="Oval Callout 8"/>
            <p:cNvSpPr/>
            <p:nvPr/>
          </p:nvSpPr>
          <p:spPr>
            <a:xfrm>
              <a:off x="10138833" y="4322232"/>
              <a:ext cx="1787313" cy="1223434"/>
            </a:xfrm>
            <a:prstGeom prst="wedgeEllipseCallout">
              <a:avLst>
                <a:gd name="adj1" fmla="val -114390"/>
                <a:gd name="adj2" fmla="val 72881"/>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sz="2000" b="1" dirty="0" smtClean="0"/>
                <a:t>Inverted Index</a:t>
              </a:r>
              <a:endParaRPr lang="en-US" sz="2000" b="1" dirty="0"/>
            </a:p>
          </p:txBody>
        </p:sp>
      </p:grpSp>
    </p:spTree>
    <p:extLst>
      <p:ext uri="{BB962C8B-B14F-4D97-AF65-F5344CB8AC3E}">
        <p14:creationId xmlns:p14="http://schemas.microsoft.com/office/powerpoint/2010/main" val="24870858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a:t>
            </a:r>
            <a:r>
              <a:rPr lang="en-US" b="1" dirty="0" smtClean="0"/>
              <a:t>. Documents</a:t>
            </a:r>
            <a:endParaRPr lang="en-US" b="1" dirty="0"/>
          </a:p>
        </p:txBody>
      </p:sp>
      <p:sp>
        <p:nvSpPr>
          <p:cNvPr id="3" name="Content Placeholder 2"/>
          <p:cNvSpPr>
            <a:spLocks noGrp="1"/>
          </p:cNvSpPr>
          <p:nvPr>
            <p:ph idx="1"/>
          </p:nvPr>
        </p:nvSpPr>
        <p:spPr/>
        <p:txBody>
          <a:bodyPr>
            <a:normAutofit fontScale="92500"/>
          </a:bodyPr>
          <a:lstStyle/>
          <a:p>
            <a:r>
              <a:rPr lang="en-US" dirty="0" smtClean="0"/>
              <a:t>Document is the unit of search and index in </a:t>
            </a:r>
            <a:r>
              <a:rPr lang="en-US" dirty="0" err="1" smtClean="0"/>
              <a:t>Lucene</a:t>
            </a:r>
            <a:endParaRPr lang="en-US" dirty="0" smtClean="0"/>
          </a:p>
          <a:p>
            <a:endParaRPr lang="en-US" dirty="0" smtClean="0"/>
          </a:p>
          <a:p>
            <a:r>
              <a:rPr lang="en-US" dirty="0" smtClean="0"/>
              <a:t>An index consists of one or more Documents.</a:t>
            </a:r>
          </a:p>
          <a:p>
            <a:endParaRPr lang="en-US" dirty="0" smtClean="0"/>
          </a:p>
          <a:p>
            <a:r>
              <a:rPr lang="en-US" dirty="0" smtClean="0"/>
              <a:t>Indexing involves adding Documents to an </a:t>
            </a:r>
            <a:r>
              <a:rPr lang="en-US" dirty="0" err="1" smtClean="0"/>
              <a:t>IndexWriter</a:t>
            </a:r>
            <a:endParaRPr lang="en-US" dirty="0" smtClean="0"/>
          </a:p>
          <a:p>
            <a:endParaRPr lang="en-US" dirty="0"/>
          </a:p>
          <a:p>
            <a:r>
              <a:rPr lang="en-US" dirty="0" smtClean="0"/>
              <a:t>Searching involves retrieving Documents from an index via an </a:t>
            </a:r>
            <a:r>
              <a:rPr lang="en-US" dirty="0" err="1" smtClean="0"/>
              <a:t>IndexSearcher</a:t>
            </a:r>
            <a:r>
              <a:rPr lang="en-US" dirty="0" smtClean="0"/>
              <a:t>.</a:t>
            </a:r>
          </a:p>
          <a:p>
            <a:endParaRPr lang="en-US" dirty="0" smtClean="0"/>
          </a:p>
          <a:p>
            <a:r>
              <a:rPr lang="en-US" dirty="0" smtClean="0"/>
              <a:t>A </a:t>
            </a:r>
            <a:r>
              <a:rPr lang="en-US" dirty="0" err="1" smtClean="0"/>
              <a:t>Lucene</a:t>
            </a:r>
            <a:r>
              <a:rPr lang="en-US" dirty="0" smtClean="0"/>
              <a:t> Document doesn't necessarily have to be a document in the common English sense</a:t>
            </a:r>
            <a:endParaRPr lang="en-US" dirty="0"/>
          </a:p>
        </p:txBody>
      </p:sp>
    </p:spTree>
    <p:extLst>
      <p:ext uri="{BB962C8B-B14F-4D97-AF65-F5344CB8AC3E}">
        <p14:creationId xmlns:p14="http://schemas.microsoft.com/office/powerpoint/2010/main" val="51822467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3. Fields</a:t>
            </a:r>
            <a:endParaRPr lang="en-US" b="1" dirty="0"/>
          </a:p>
        </p:txBody>
      </p:sp>
      <p:sp>
        <p:nvSpPr>
          <p:cNvPr id="3" name="Content Placeholder 2"/>
          <p:cNvSpPr>
            <a:spLocks noGrp="1"/>
          </p:cNvSpPr>
          <p:nvPr>
            <p:ph idx="1"/>
          </p:nvPr>
        </p:nvSpPr>
        <p:spPr/>
        <p:txBody>
          <a:bodyPr>
            <a:normAutofit/>
          </a:bodyPr>
          <a:lstStyle/>
          <a:p>
            <a:pPr marL="0" indent="0">
              <a:buNone/>
            </a:pPr>
            <a:endParaRPr lang="en-US" dirty="0"/>
          </a:p>
          <a:p>
            <a:r>
              <a:rPr lang="en-US" dirty="0"/>
              <a:t>A Document consists of one or more Fields. </a:t>
            </a:r>
            <a:endParaRPr lang="en-US" dirty="0" smtClean="0"/>
          </a:p>
          <a:p>
            <a:endParaRPr lang="en-US" dirty="0"/>
          </a:p>
          <a:p>
            <a:r>
              <a:rPr lang="en-US" dirty="0" smtClean="0"/>
              <a:t>A </a:t>
            </a:r>
            <a:r>
              <a:rPr lang="en-US" dirty="0"/>
              <a:t>Field is simply a name-value pair. For example, </a:t>
            </a:r>
            <a:r>
              <a:rPr lang="en-US" dirty="0" smtClean="0"/>
              <a:t>title</a:t>
            </a:r>
            <a:r>
              <a:rPr lang="en-US" dirty="0"/>
              <a:t>. </a:t>
            </a:r>
          </a:p>
          <a:p>
            <a:endParaRPr lang="en-US" dirty="0"/>
          </a:p>
          <a:p>
            <a:r>
              <a:rPr lang="en-US" dirty="0"/>
              <a:t>Indexing in </a:t>
            </a:r>
            <a:r>
              <a:rPr lang="en-US" dirty="0" err="1"/>
              <a:t>Lucene</a:t>
            </a:r>
            <a:r>
              <a:rPr lang="en-US" dirty="0"/>
              <a:t> thus involves creating Documents comprising of one or more Fields, and adding these Documents to an </a:t>
            </a:r>
            <a:r>
              <a:rPr lang="en-US" dirty="0" err="1"/>
              <a:t>IndexWriter</a:t>
            </a:r>
            <a:r>
              <a:rPr lang="en-US" dirty="0"/>
              <a:t>.</a:t>
            </a:r>
          </a:p>
        </p:txBody>
      </p:sp>
    </p:spTree>
    <p:extLst>
      <p:ext uri="{BB962C8B-B14F-4D97-AF65-F5344CB8AC3E}">
        <p14:creationId xmlns:p14="http://schemas.microsoft.com/office/powerpoint/2010/main" val="17458266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4</a:t>
            </a:r>
            <a:r>
              <a:rPr lang="en-US" b="1" dirty="0"/>
              <a:t>. Searching and Queries</a:t>
            </a:r>
          </a:p>
        </p:txBody>
      </p:sp>
      <p:sp>
        <p:nvSpPr>
          <p:cNvPr id="3" name="Content Placeholder 2"/>
          <p:cNvSpPr>
            <a:spLocks noGrp="1"/>
          </p:cNvSpPr>
          <p:nvPr>
            <p:ph idx="1"/>
          </p:nvPr>
        </p:nvSpPr>
        <p:spPr/>
        <p:txBody>
          <a:bodyPr>
            <a:normAutofit lnSpcReduction="10000"/>
          </a:bodyPr>
          <a:lstStyle/>
          <a:p>
            <a:r>
              <a:rPr lang="en-US" dirty="0" smtClean="0"/>
              <a:t>Search involves </a:t>
            </a:r>
            <a:r>
              <a:rPr lang="en-US" dirty="0"/>
              <a:t>creating a Query (usually via a </a:t>
            </a:r>
            <a:r>
              <a:rPr lang="en-US" dirty="0" err="1"/>
              <a:t>QueryParser</a:t>
            </a:r>
            <a:r>
              <a:rPr lang="en-US" dirty="0"/>
              <a:t>) and handing this Query to an </a:t>
            </a:r>
            <a:r>
              <a:rPr lang="en-US" dirty="0" err="1"/>
              <a:t>IndexSearcher</a:t>
            </a:r>
            <a:r>
              <a:rPr lang="en-US" dirty="0"/>
              <a:t>, which returns a list of Hits</a:t>
            </a:r>
            <a:r>
              <a:rPr lang="en-US" dirty="0" smtClean="0"/>
              <a:t>.</a:t>
            </a:r>
            <a:endParaRPr lang="en-US" dirty="0"/>
          </a:p>
          <a:p>
            <a:endParaRPr lang="en-US" dirty="0" smtClean="0"/>
          </a:p>
          <a:p>
            <a:r>
              <a:rPr lang="en-US" dirty="0" err="1" smtClean="0"/>
              <a:t>Lucene</a:t>
            </a:r>
            <a:r>
              <a:rPr lang="en-US" dirty="0" smtClean="0"/>
              <a:t> </a:t>
            </a:r>
            <a:r>
              <a:rPr lang="en-US" dirty="0"/>
              <a:t>has its own mini-language for performing </a:t>
            </a:r>
            <a:r>
              <a:rPr lang="en-US" dirty="0" smtClean="0"/>
              <a:t>searches, called </a:t>
            </a:r>
            <a:r>
              <a:rPr lang="en-US" dirty="0" err="1"/>
              <a:t>Lucene</a:t>
            </a:r>
            <a:r>
              <a:rPr lang="en-US" dirty="0"/>
              <a:t> query language</a:t>
            </a:r>
            <a:endParaRPr lang="en-US" dirty="0" smtClean="0"/>
          </a:p>
          <a:p>
            <a:endParaRPr lang="en-US" dirty="0"/>
          </a:p>
          <a:p>
            <a:r>
              <a:rPr lang="en-US" dirty="0"/>
              <a:t>The </a:t>
            </a:r>
            <a:r>
              <a:rPr lang="en-US" dirty="0" err="1"/>
              <a:t>Lucene</a:t>
            </a:r>
            <a:r>
              <a:rPr lang="en-US" dirty="0"/>
              <a:t> query language allows the user to specify </a:t>
            </a:r>
            <a:endParaRPr lang="en-US" dirty="0" smtClean="0"/>
          </a:p>
          <a:p>
            <a:pPr lvl="1"/>
            <a:r>
              <a:rPr lang="en-US" dirty="0" smtClean="0"/>
              <a:t>which </a:t>
            </a:r>
            <a:r>
              <a:rPr lang="en-US" dirty="0"/>
              <a:t>field(s) to search on, </a:t>
            </a:r>
            <a:endParaRPr lang="en-US" dirty="0" smtClean="0"/>
          </a:p>
          <a:p>
            <a:pPr lvl="1"/>
            <a:r>
              <a:rPr lang="en-US" dirty="0" smtClean="0"/>
              <a:t>which </a:t>
            </a:r>
            <a:r>
              <a:rPr lang="en-US" dirty="0"/>
              <a:t>fields to give more weight to (boosting), </a:t>
            </a:r>
            <a:endParaRPr lang="en-US" dirty="0" smtClean="0"/>
          </a:p>
          <a:p>
            <a:pPr lvl="1"/>
            <a:r>
              <a:rPr lang="en-US" dirty="0" smtClean="0"/>
              <a:t>the </a:t>
            </a:r>
            <a:r>
              <a:rPr lang="en-US" dirty="0"/>
              <a:t>ability to perform </a:t>
            </a:r>
            <a:r>
              <a:rPr lang="en-US" dirty="0" err="1"/>
              <a:t>boolean</a:t>
            </a:r>
            <a:r>
              <a:rPr lang="en-US" dirty="0"/>
              <a:t> queries (AND, OR, NOT) </a:t>
            </a:r>
            <a:endParaRPr lang="en-US" dirty="0" smtClean="0"/>
          </a:p>
          <a:p>
            <a:pPr lvl="1"/>
            <a:r>
              <a:rPr lang="en-US" dirty="0" smtClean="0"/>
              <a:t>and </a:t>
            </a:r>
            <a:r>
              <a:rPr lang="en-US" dirty="0"/>
              <a:t>other functionality.</a:t>
            </a:r>
          </a:p>
        </p:txBody>
      </p:sp>
    </p:spTree>
    <p:extLst>
      <p:ext uri="{BB962C8B-B14F-4D97-AF65-F5344CB8AC3E}">
        <p14:creationId xmlns:p14="http://schemas.microsoft.com/office/powerpoint/2010/main" val="24108052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5</a:t>
            </a:r>
            <a:r>
              <a:rPr lang="en-US" b="1" dirty="0" smtClean="0"/>
              <a:t>. Segments</a:t>
            </a:r>
            <a:endParaRPr lang="en-US" b="1" dirty="0"/>
          </a:p>
        </p:txBody>
      </p:sp>
      <p:sp>
        <p:nvSpPr>
          <p:cNvPr id="3" name="Content Placeholder 2"/>
          <p:cNvSpPr>
            <a:spLocks noGrp="1"/>
          </p:cNvSpPr>
          <p:nvPr>
            <p:ph idx="1"/>
          </p:nvPr>
        </p:nvSpPr>
        <p:spPr/>
        <p:txBody>
          <a:bodyPr>
            <a:normAutofit/>
          </a:bodyPr>
          <a:lstStyle/>
          <a:p>
            <a:r>
              <a:rPr lang="en-US" dirty="0" err="1"/>
              <a:t>Lucene</a:t>
            </a:r>
            <a:r>
              <a:rPr lang="en-US" dirty="0"/>
              <a:t> indexes may be composed of multiple sub-indexes, or segments. Each segment is a fully independent index, which could be searched separately. Indexes evolve by:</a:t>
            </a:r>
          </a:p>
          <a:p>
            <a:pPr marL="0" indent="0">
              <a:buNone/>
            </a:pPr>
            <a:endParaRPr lang="en-US" dirty="0"/>
          </a:p>
          <a:p>
            <a:pPr lvl="1"/>
            <a:r>
              <a:rPr lang="en-US" dirty="0"/>
              <a:t>Creating new segments for newly added documents.</a:t>
            </a:r>
          </a:p>
          <a:p>
            <a:pPr lvl="1"/>
            <a:r>
              <a:rPr lang="en-US" dirty="0"/>
              <a:t>Merging existing segments.</a:t>
            </a:r>
          </a:p>
          <a:p>
            <a:endParaRPr lang="en-US" dirty="0" smtClean="0"/>
          </a:p>
          <a:p>
            <a:r>
              <a:rPr lang="en-US" dirty="0" smtClean="0"/>
              <a:t>Searches </a:t>
            </a:r>
            <a:r>
              <a:rPr lang="en-US" dirty="0"/>
              <a:t>may involve multiple segments and/or multiple indexes, each index potentially composed of a set of segments.</a:t>
            </a:r>
          </a:p>
        </p:txBody>
      </p:sp>
    </p:spTree>
    <p:extLst>
      <p:ext uri="{BB962C8B-B14F-4D97-AF65-F5344CB8AC3E}">
        <p14:creationId xmlns:p14="http://schemas.microsoft.com/office/powerpoint/2010/main" val="42121642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6. Document Numbers</a:t>
            </a:r>
            <a:endParaRPr lang="en-US" b="1" dirty="0"/>
          </a:p>
        </p:txBody>
      </p:sp>
      <p:sp>
        <p:nvSpPr>
          <p:cNvPr id="3" name="Content Placeholder 2"/>
          <p:cNvSpPr>
            <a:spLocks noGrp="1"/>
          </p:cNvSpPr>
          <p:nvPr>
            <p:ph idx="1"/>
          </p:nvPr>
        </p:nvSpPr>
        <p:spPr/>
        <p:txBody>
          <a:bodyPr>
            <a:normAutofit fontScale="70000" lnSpcReduction="20000"/>
          </a:bodyPr>
          <a:lstStyle/>
          <a:p>
            <a:r>
              <a:rPr lang="en-US" dirty="0"/>
              <a:t>Internally, </a:t>
            </a:r>
            <a:r>
              <a:rPr lang="en-US" dirty="0" err="1"/>
              <a:t>Lucene</a:t>
            </a:r>
            <a:r>
              <a:rPr lang="en-US" dirty="0"/>
              <a:t> refers to documents by an integer document number. </a:t>
            </a:r>
            <a:endParaRPr lang="en-US" dirty="0" smtClean="0"/>
          </a:p>
          <a:p>
            <a:r>
              <a:rPr lang="en-US" dirty="0" smtClean="0"/>
              <a:t>The </a:t>
            </a:r>
            <a:r>
              <a:rPr lang="en-US" dirty="0"/>
              <a:t>first document added to an index is numbered zero, and each subsequent document added gets a number one greater than the previous.</a:t>
            </a:r>
          </a:p>
          <a:p>
            <a:endParaRPr lang="en-US" dirty="0"/>
          </a:p>
          <a:p>
            <a:r>
              <a:rPr lang="en-US" dirty="0"/>
              <a:t>Note that a document's number may change, so caution should be taken when storing these numbers outside of </a:t>
            </a:r>
            <a:r>
              <a:rPr lang="en-US" dirty="0" err="1"/>
              <a:t>Lucene</a:t>
            </a:r>
            <a:r>
              <a:rPr lang="en-US" dirty="0"/>
              <a:t>. </a:t>
            </a:r>
            <a:endParaRPr lang="en-US" dirty="0" smtClean="0"/>
          </a:p>
          <a:p>
            <a:endParaRPr lang="en-US" dirty="0"/>
          </a:p>
          <a:p>
            <a:pPr marL="0" indent="0">
              <a:buNone/>
            </a:pPr>
            <a:r>
              <a:rPr lang="en-US" b="1" dirty="0" smtClean="0"/>
              <a:t>Points to consider</a:t>
            </a:r>
            <a:endParaRPr lang="en-US" b="1" dirty="0"/>
          </a:p>
          <a:p>
            <a:endParaRPr lang="en-US" dirty="0"/>
          </a:p>
          <a:p>
            <a:r>
              <a:rPr lang="en-US" dirty="0"/>
              <a:t>The numbers stored in each segment are unique only within the segment</a:t>
            </a:r>
          </a:p>
          <a:p>
            <a:r>
              <a:rPr lang="en-US" dirty="0"/>
              <a:t>When documents are deleted, gaps are created in the numbering</a:t>
            </a:r>
          </a:p>
          <a:p>
            <a:r>
              <a:rPr lang="en-US" dirty="0" smtClean="0"/>
              <a:t>Gaps are </a:t>
            </a:r>
            <a:r>
              <a:rPr lang="en-US" dirty="0"/>
              <a:t>eventually removed as the index evolves through merging. </a:t>
            </a:r>
            <a:endParaRPr lang="en-US" dirty="0" smtClean="0"/>
          </a:p>
          <a:p>
            <a:r>
              <a:rPr lang="en-US" dirty="0" smtClean="0"/>
              <a:t>Deleted </a:t>
            </a:r>
            <a:r>
              <a:rPr lang="en-US" dirty="0"/>
              <a:t>documents are dropped when segments are merged. </a:t>
            </a:r>
            <a:endParaRPr lang="en-US" dirty="0" smtClean="0"/>
          </a:p>
          <a:p>
            <a:r>
              <a:rPr lang="en-US" dirty="0" smtClean="0"/>
              <a:t>A </a:t>
            </a:r>
            <a:r>
              <a:rPr lang="en-US" dirty="0"/>
              <a:t>freshly-merged segment thus has no gaps in its numbering.</a:t>
            </a:r>
          </a:p>
        </p:txBody>
      </p:sp>
    </p:spTree>
    <p:extLst>
      <p:ext uri="{BB962C8B-B14F-4D97-AF65-F5344CB8AC3E}">
        <p14:creationId xmlns:p14="http://schemas.microsoft.com/office/powerpoint/2010/main" val="31241525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7</a:t>
            </a:r>
            <a:r>
              <a:rPr lang="en-US" b="1" dirty="0" smtClean="0"/>
              <a:t>. File Extensions</a:t>
            </a:r>
            <a:endParaRPr lang="en-US" b="1" dirty="0"/>
          </a:p>
        </p:txBody>
      </p:sp>
      <p:pic>
        <p:nvPicPr>
          <p:cNvPr id="5" name="Picture 4"/>
          <p:cNvPicPr>
            <a:picLocks noChangeAspect="1"/>
          </p:cNvPicPr>
          <p:nvPr/>
        </p:nvPicPr>
        <p:blipFill>
          <a:blip r:embed="rId2"/>
          <a:stretch>
            <a:fillRect/>
          </a:stretch>
        </p:blipFill>
        <p:spPr>
          <a:xfrm>
            <a:off x="0" y="1574800"/>
            <a:ext cx="12192000" cy="3684530"/>
          </a:xfrm>
          <a:prstGeom prst="rect">
            <a:avLst/>
          </a:prstGeom>
          <a:ln>
            <a:solidFill>
              <a:srgbClr val="5B9BD5"/>
            </a:solidFill>
          </a:ln>
        </p:spPr>
      </p:pic>
    </p:spTree>
    <p:extLst>
      <p:ext uri="{BB962C8B-B14F-4D97-AF65-F5344CB8AC3E}">
        <p14:creationId xmlns:p14="http://schemas.microsoft.com/office/powerpoint/2010/main" val="120571572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8. Scoring</a:t>
            </a:r>
            <a:endParaRPr lang="en-US" b="1" dirty="0"/>
          </a:p>
        </p:txBody>
      </p:sp>
      <p:sp>
        <p:nvSpPr>
          <p:cNvPr id="4" name="Content Placeholder 2"/>
          <p:cNvSpPr>
            <a:spLocks noGrp="1"/>
          </p:cNvSpPr>
          <p:nvPr>
            <p:ph idx="1"/>
          </p:nvPr>
        </p:nvSpPr>
        <p:spPr>
          <a:xfrm>
            <a:off x="370390" y="1446575"/>
            <a:ext cx="11482086" cy="4730388"/>
          </a:xfrm>
        </p:spPr>
        <p:txBody>
          <a:bodyPr>
            <a:normAutofit lnSpcReduction="10000"/>
          </a:bodyPr>
          <a:lstStyle/>
          <a:p>
            <a:pPr marL="0" indent="0">
              <a:buNone/>
            </a:pPr>
            <a:r>
              <a:rPr lang="en-US" dirty="0" err="1"/>
              <a:t>Lucene</a:t>
            </a:r>
            <a:r>
              <a:rPr lang="en-US" dirty="0"/>
              <a:t> scoring is the heart of why we all love </a:t>
            </a:r>
            <a:r>
              <a:rPr lang="en-US" dirty="0" err="1"/>
              <a:t>Lucene</a:t>
            </a:r>
            <a:r>
              <a:rPr lang="en-US" dirty="0"/>
              <a:t>. It is blazingly fast and it hides almost all of the complexity from the </a:t>
            </a:r>
            <a:r>
              <a:rPr lang="en-US" dirty="0" smtClean="0"/>
              <a:t>user</a:t>
            </a:r>
            <a:endParaRPr lang="en-US" dirty="0"/>
          </a:p>
          <a:p>
            <a:pPr marL="0" indent="0">
              <a:buNone/>
            </a:pPr>
            <a:endParaRPr lang="en-US" dirty="0"/>
          </a:p>
          <a:p>
            <a:r>
              <a:rPr lang="en-US" dirty="0" err="1"/>
              <a:t>Lucene</a:t>
            </a:r>
            <a:r>
              <a:rPr lang="en-US" dirty="0"/>
              <a:t> scoring supports a number of pluggable information retrieval models, including</a:t>
            </a:r>
            <a:r>
              <a:rPr lang="en-US" dirty="0" smtClean="0"/>
              <a:t>:</a:t>
            </a:r>
            <a:endParaRPr lang="en-US" dirty="0"/>
          </a:p>
          <a:p>
            <a:pPr lvl="1"/>
            <a:r>
              <a:rPr lang="en-US" dirty="0"/>
              <a:t>Vector Space Model (VSM)</a:t>
            </a:r>
          </a:p>
          <a:p>
            <a:pPr lvl="1"/>
            <a:r>
              <a:rPr lang="en-US" dirty="0"/>
              <a:t>Probabilistic Models such as Okapi BM25 and DFR</a:t>
            </a:r>
          </a:p>
          <a:p>
            <a:pPr lvl="1"/>
            <a:r>
              <a:rPr lang="en-US" dirty="0"/>
              <a:t>Language models</a:t>
            </a:r>
          </a:p>
          <a:p>
            <a:endParaRPr lang="en-US" dirty="0" smtClean="0"/>
          </a:p>
          <a:p>
            <a:r>
              <a:rPr lang="en-US" dirty="0" smtClean="0"/>
              <a:t>These </a:t>
            </a:r>
            <a:r>
              <a:rPr lang="en-US" dirty="0"/>
              <a:t>models can be plugged in via the Similarity API, and offer extension hooks and parameters for tuning. </a:t>
            </a:r>
          </a:p>
        </p:txBody>
      </p:sp>
    </p:spTree>
    <p:extLst>
      <p:ext uri="{BB962C8B-B14F-4D97-AF65-F5344CB8AC3E}">
        <p14:creationId xmlns:p14="http://schemas.microsoft.com/office/powerpoint/2010/main" val="19761462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8. Scoring (Continued</a:t>
            </a:r>
            <a:r>
              <a:rPr lang="is-IS" b="1" dirty="0" smtClean="0"/>
              <a:t>…)</a:t>
            </a:r>
            <a:endParaRPr lang="en-US" b="1" dirty="0"/>
          </a:p>
        </p:txBody>
      </p:sp>
      <p:sp>
        <p:nvSpPr>
          <p:cNvPr id="4" name="Content Placeholder 2"/>
          <p:cNvSpPr>
            <a:spLocks noGrp="1"/>
          </p:cNvSpPr>
          <p:nvPr>
            <p:ph idx="1"/>
          </p:nvPr>
        </p:nvSpPr>
        <p:spPr>
          <a:xfrm>
            <a:off x="370390" y="1446575"/>
            <a:ext cx="11482086" cy="4730388"/>
          </a:xfrm>
        </p:spPr>
        <p:txBody>
          <a:bodyPr>
            <a:normAutofit/>
          </a:bodyPr>
          <a:lstStyle/>
          <a:p>
            <a:pPr marL="0" indent="0">
              <a:buNone/>
            </a:pPr>
            <a:r>
              <a:rPr lang="en-US" dirty="0"/>
              <a:t>Scoring is very much dependent on the way documents are indexed, so it is important to understand </a:t>
            </a:r>
            <a:r>
              <a:rPr lang="en-US" dirty="0" smtClean="0"/>
              <a:t>indexing</a:t>
            </a:r>
          </a:p>
          <a:p>
            <a:pPr marL="0" indent="0">
              <a:buNone/>
            </a:pPr>
            <a:endParaRPr lang="en-US" dirty="0"/>
          </a:p>
          <a:p>
            <a:pPr marL="0" indent="0">
              <a:buNone/>
            </a:pPr>
            <a:r>
              <a:rPr lang="en-US" dirty="0"/>
              <a:t>Be sure to use the </a:t>
            </a:r>
            <a:r>
              <a:rPr lang="en-US" dirty="0" err="1" smtClean="0"/>
              <a:t>IndexSearcher.explain</a:t>
            </a:r>
            <a:r>
              <a:rPr lang="en-US" dirty="0"/>
              <a:t>(Query, doc) to understand how the score for a certain matching document was computed.</a:t>
            </a:r>
          </a:p>
        </p:txBody>
      </p:sp>
    </p:spTree>
    <p:extLst>
      <p:ext uri="{BB962C8B-B14F-4D97-AF65-F5344CB8AC3E}">
        <p14:creationId xmlns:p14="http://schemas.microsoft.com/office/powerpoint/2010/main" val="27010393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 Map</a:t>
            </a:r>
            <a:endParaRPr lang="en-US" dirty="0"/>
          </a:p>
        </p:txBody>
      </p:sp>
      <p:sp>
        <p:nvSpPr>
          <p:cNvPr id="3" name="Content Placeholder 2"/>
          <p:cNvSpPr>
            <a:spLocks noGrp="1"/>
          </p:cNvSpPr>
          <p:nvPr>
            <p:ph idx="1"/>
          </p:nvPr>
        </p:nvSpPr>
        <p:spPr/>
        <p:txBody>
          <a:bodyPr/>
          <a:lstStyle/>
          <a:p>
            <a:r>
              <a:rPr lang="en-US" dirty="0" smtClean="0"/>
              <a:t>Problem Definition</a:t>
            </a:r>
          </a:p>
          <a:p>
            <a:r>
              <a:rPr lang="en-US" dirty="0" smtClean="0"/>
              <a:t>A Basic Search Engine Pipeline</a:t>
            </a:r>
          </a:p>
          <a:p>
            <a:r>
              <a:rPr lang="en-US" dirty="0" smtClean="0"/>
              <a:t>Meet </a:t>
            </a:r>
            <a:r>
              <a:rPr lang="en-US" dirty="0" err="1" smtClean="0"/>
              <a:t>Lucene</a:t>
            </a:r>
            <a:r>
              <a:rPr lang="en-US" dirty="0" smtClean="0"/>
              <a:t> </a:t>
            </a:r>
          </a:p>
          <a:p>
            <a:r>
              <a:rPr lang="en-US" dirty="0" err="1" smtClean="0"/>
              <a:t>Lucene</a:t>
            </a:r>
            <a:r>
              <a:rPr lang="en-US" dirty="0" smtClean="0"/>
              <a:t> API Examples </a:t>
            </a:r>
          </a:p>
          <a:p>
            <a:r>
              <a:rPr lang="en-US" dirty="0" err="1" smtClean="0"/>
              <a:t>Lucene</a:t>
            </a:r>
            <a:r>
              <a:rPr lang="en-US" dirty="0" smtClean="0"/>
              <a:t> Wrappers (</a:t>
            </a:r>
            <a:r>
              <a:rPr lang="en-US" b="1" dirty="0" smtClean="0"/>
              <a:t>Apache </a:t>
            </a:r>
            <a:r>
              <a:rPr lang="en-US" b="1" dirty="0" err="1" smtClean="0"/>
              <a:t>Solr</a:t>
            </a:r>
            <a:r>
              <a:rPr lang="en-US" dirty="0" smtClean="0"/>
              <a:t>, </a:t>
            </a:r>
            <a:r>
              <a:rPr lang="en-US" dirty="0" err="1" smtClean="0"/>
              <a:t>ElasticSearch</a:t>
            </a:r>
            <a:r>
              <a:rPr lang="en-US" dirty="0" smtClean="0"/>
              <a:t>, Regain, etc….)</a:t>
            </a:r>
          </a:p>
          <a:p>
            <a:r>
              <a:rPr lang="en-US" dirty="0" smtClean="0"/>
              <a:t>Applied </a:t>
            </a:r>
            <a:r>
              <a:rPr lang="en-US" dirty="0" err="1" smtClean="0"/>
              <a:t>Lucene</a:t>
            </a:r>
            <a:r>
              <a:rPr lang="en-US" dirty="0"/>
              <a:t> </a:t>
            </a:r>
            <a:r>
              <a:rPr lang="en-US" dirty="0" smtClean="0"/>
              <a:t>(Real Examples)</a:t>
            </a:r>
            <a:endParaRPr lang="en-US" dirty="0"/>
          </a:p>
          <a:p>
            <a:endParaRPr lang="en-US" dirty="0" smtClean="0"/>
          </a:p>
          <a:p>
            <a:endParaRPr lang="en-US" dirty="0"/>
          </a:p>
        </p:txBody>
      </p:sp>
    </p:spTree>
    <p:extLst>
      <p:ext uri="{BB962C8B-B14F-4D97-AF65-F5344CB8AC3E}">
        <p14:creationId xmlns:p14="http://schemas.microsoft.com/office/powerpoint/2010/main" val="172243978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8. Scoring (Continued</a:t>
            </a:r>
            <a:r>
              <a:rPr lang="is-IS" b="1" dirty="0" smtClean="0"/>
              <a:t>…)</a:t>
            </a:r>
            <a:endParaRPr lang="en-US" b="1" dirty="0"/>
          </a:p>
        </p:txBody>
      </p:sp>
      <p:sp>
        <p:nvSpPr>
          <p:cNvPr id="4" name="Content Placeholder 2"/>
          <p:cNvSpPr>
            <a:spLocks noGrp="1"/>
          </p:cNvSpPr>
          <p:nvPr>
            <p:ph idx="1"/>
          </p:nvPr>
        </p:nvSpPr>
        <p:spPr>
          <a:xfrm>
            <a:off x="370390" y="1446575"/>
            <a:ext cx="11482086" cy="4730388"/>
          </a:xfrm>
        </p:spPr>
        <p:txBody>
          <a:bodyPr>
            <a:normAutofit lnSpcReduction="10000"/>
          </a:bodyPr>
          <a:lstStyle/>
          <a:p>
            <a:pPr marL="0" indent="0">
              <a:buNone/>
            </a:pPr>
            <a:r>
              <a:rPr lang="en-US" dirty="0" smtClean="0"/>
              <a:t>The Query </a:t>
            </a:r>
            <a:r>
              <a:rPr lang="en-US" dirty="0"/>
              <a:t>determines which documents match (a binary decision), while the Similarity determines how to assign scores to the matching documents.</a:t>
            </a:r>
          </a:p>
          <a:p>
            <a:pPr marL="0" indent="0">
              <a:buNone/>
            </a:pPr>
            <a:endParaRPr lang="en-US" dirty="0"/>
          </a:p>
          <a:p>
            <a:r>
              <a:rPr lang="en-US" dirty="0"/>
              <a:t>In </a:t>
            </a:r>
            <a:r>
              <a:rPr lang="en-US" dirty="0" err="1"/>
              <a:t>Lucene</a:t>
            </a:r>
            <a:r>
              <a:rPr lang="en-US" dirty="0"/>
              <a:t>, the objects we are scoring are Documents. </a:t>
            </a:r>
            <a:endParaRPr lang="en-US" dirty="0" smtClean="0"/>
          </a:p>
          <a:p>
            <a:r>
              <a:rPr lang="en-US" dirty="0" smtClean="0"/>
              <a:t>A </a:t>
            </a:r>
            <a:r>
              <a:rPr lang="en-US" dirty="0"/>
              <a:t>Document is a collection of Fields. </a:t>
            </a:r>
            <a:endParaRPr lang="en-US" dirty="0" smtClean="0"/>
          </a:p>
          <a:p>
            <a:r>
              <a:rPr lang="en-US" dirty="0" smtClean="0"/>
              <a:t>Each </a:t>
            </a:r>
            <a:r>
              <a:rPr lang="en-US" dirty="0"/>
              <a:t>Field has semantics about how it is created and stored (tokenized, stored, </a:t>
            </a:r>
            <a:r>
              <a:rPr lang="en-US" dirty="0" err="1"/>
              <a:t>etc</a:t>
            </a:r>
            <a:r>
              <a:rPr lang="en-US" dirty="0"/>
              <a:t>). </a:t>
            </a:r>
            <a:endParaRPr lang="en-US" dirty="0" smtClean="0"/>
          </a:p>
          <a:p>
            <a:r>
              <a:rPr lang="en-US" dirty="0" err="1" smtClean="0"/>
              <a:t>Lucene</a:t>
            </a:r>
            <a:r>
              <a:rPr lang="en-US" dirty="0" smtClean="0"/>
              <a:t> </a:t>
            </a:r>
            <a:r>
              <a:rPr lang="en-US" dirty="0"/>
              <a:t>scoring works on Fields and then combines the results to return Documents. This is important because two Documents with the exact same content, but one having the content in two Fields and the other in one Field may return different scores for the same query due to length normalization.</a:t>
            </a:r>
          </a:p>
        </p:txBody>
      </p:sp>
    </p:spTree>
    <p:extLst>
      <p:ext uri="{BB962C8B-B14F-4D97-AF65-F5344CB8AC3E}">
        <p14:creationId xmlns:p14="http://schemas.microsoft.com/office/powerpoint/2010/main" val="301684461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b="1" dirty="0" smtClean="0"/>
              <a:t>Score Boosting</a:t>
            </a:r>
            <a:endParaRPr lang="en-US" b="1" dirty="0"/>
          </a:p>
        </p:txBody>
      </p:sp>
      <p:sp>
        <p:nvSpPr>
          <p:cNvPr id="4" name="Content Placeholder 2"/>
          <p:cNvSpPr>
            <a:spLocks noGrp="1"/>
          </p:cNvSpPr>
          <p:nvPr>
            <p:ph idx="1"/>
          </p:nvPr>
        </p:nvSpPr>
        <p:spPr>
          <a:xfrm>
            <a:off x="370390" y="1446575"/>
            <a:ext cx="11482086" cy="4730388"/>
          </a:xfrm>
        </p:spPr>
        <p:txBody>
          <a:bodyPr>
            <a:normAutofit lnSpcReduction="10000"/>
          </a:bodyPr>
          <a:lstStyle/>
          <a:p>
            <a:pPr marL="0" indent="0">
              <a:buNone/>
            </a:pPr>
            <a:r>
              <a:rPr lang="en-US" dirty="0" smtClean="0"/>
              <a:t>The Query </a:t>
            </a:r>
            <a:r>
              <a:rPr lang="en-US" dirty="0"/>
              <a:t>determines which documents match (a binary decision), while the Similarity determines how to assign scores to the matching documents.</a:t>
            </a:r>
          </a:p>
          <a:p>
            <a:pPr marL="0" indent="0">
              <a:buNone/>
            </a:pPr>
            <a:endParaRPr lang="en-US" dirty="0"/>
          </a:p>
          <a:p>
            <a:r>
              <a:rPr lang="en-US" dirty="0"/>
              <a:t>In </a:t>
            </a:r>
            <a:r>
              <a:rPr lang="en-US" dirty="0" err="1"/>
              <a:t>Lucene</a:t>
            </a:r>
            <a:r>
              <a:rPr lang="en-US" dirty="0"/>
              <a:t>, the objects we are scoring are Documents. </a:t>
            </a:r>
            <a:endParaRPr lang="en-US" dirty="0" smtClean="0"/>
          </a:p>
          <a:p>
            <a:r>
              <a:rPr lang="en-US" dirty="0" smtClean="0"/>
              <a:t>A </a:t>
            </a:r>
            <a:r>
              <a:rPr lang="en-US" dirty="0"/>
              <a:t>Document is a collection of Fields. </a:t>
            </a:r>
            <a:endParaRPr lang="en-US" dirty="0" smtClean="0"/>
          </a:p>
          <a:p>
            <a:r>
              <a:rPr lang="en-US" dirty="0" smtClean="0"/>
              <a:t>Each </a:t>
            </a:r>
            <a:r>
              <a:rPr lang="en-US" dirty="0"/>
              <a:t>Field has semantics about how it is created and stored (tokenized, stored, </a:t>
            </a:r>
            <a:r>
              <a:rPr lang="en-US" dirty="0" err="1"/>
              <a:t>etc</a:t>
            </a:r>
            <a:r>
              <a:rPr lang="en-US" dirty="0"/>
              <a:t>). </a:t>
            </a:r>
            <a:endParaRPr lang="en-US" dirty="0" smtClean="0"/>
          </a:p>
          <a:p>
            <a:r>
              <a:rPr lang="en-US" dirty="0" err="1" smtClean="0"/>
              <a:t>Lucene</a:t>
            </a:r>
            <a:r>
              <a:rPr lang="en-US" dirty="0" smtClean="0"/>
              <a:t> </a:t>
            </a:r>
            <a:r>
              <a:rPr lang="en-US" dirty="0"/>
              <a:t>scoring works on Fields and then combines the results to return Documents. This is important because two Documents with the exact same content, but one having the content in two Fields and the other in one Field may return different scores for the same query due to length normalization.</a:t>
            </a:r>
          </a:p>
        </p:txBody>
      </p:sp>
    </p:spTree>
    <p:extLst>
      <p:ext uri="{BB962C8B-B14F-4D97-AF65-F5344CB8AC3E}">
        <p14:creationId xmlns:p14="http://schemas.microsoft.com/office/powerpoint/2010/main" val="25478274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b="1" dirty="0" smtClean="0"/>
              <a:t>Score Boosting (Continued</a:t>
            </a:r>
            <a:r>
              <a:rPr lang="is-IS" b="1" dirty="0" smtClean="0"/>
              <a:t>…)</a:t>
            </a:r>
            <a:endParaRPr lang="en-US" b="1" dirty="0"/>
          </a:p>
        </p:txBody>
      </p:sp>
      <p:sp>
        <p:nvSpPr>
          <p:cNvPr id="4" name="Content Placeholder 2"/>
          <p:cNvSpPr>
            <a:spLocks noGrp="1"/>
          </p:cNvSpPr>
          <p:nvPr>
            <p:ph idx="1"/>
          </p:nvPr>
        </p:nvSpPr>
        <p:spPr>
          <a:xfrm>
            <a:off x="370390" y="1446575"/>
            <a:ext cx="11482086" cy="4730388"/>
          </a:xfrm>
        </p:spPr>
        <p:txBody>
          <a:bodyPr>
            <a:normAutofit/>
          </a:bodyPr>
          <a:lstStyle/>
          <a:p>
            <a:pPr marL="0" indent="0">
              <a:buNone/>
            </a:pPr>
            <a:r>
              <a:rPr lang="en-US" dirty="0" err="1"/>
              <a:t>Lucene</a:t>
            </a:r>
            <a:r>
              <a:rPr lang="en-US" dirty="0"/>
              <a:t> allows influencing search results by "boosting" at different times:</a:t>
            </a:r>
          </a:p>
          <a:p>
            <a:pPr marL="0" indent="0">
              <a:buNone/>
            </a:pPr>
            <a:endParaRPr lang="en-US" dirty="0"/>
          </a:p>
          <a:p>
            <a:r>
              <a:rPr lang="en-US" b="1" dirty="0"/>
              <a:t>Index-time boost </a:t>
            </a:r>
            <a:r>
              <a:rPr lang="en-US" dirty="0"/>
              <a:t>by calling </a:t>
            </a:r>
            <a:r>
              <a:rPr lang="en-US" dirty="0" err="1"/>
              <a:t>Field.setBoost</a:t>
            </a:r>
            <a:r>
              <a:rPr lang="en-US" dirty="0"/>
              <a:t>() before a document is added to the </a:t>
            </a:r>
            <a:r>
              <a:rPr lang="en-US" dirty="0" smtClean="0"/>
              <a:t>index.</a:t>
            </a:r>
          </a:p>
          <a:p>
            <a:pPr marL="0" indent="0">
              <a:buNone/>
            </a:pPr>
            <a:r>
              <a:rPr lang="en-US" dirty="0">
                <a:solidFill>
                  <a:srgbClr val="0000FF"/>
                </a:solidFill>
              </a:rPr>
              <a:t>	</a:t>
            </a:r>
            <a:endParaRPr lang="en-US" dirty="0" smtClean="0">
              <a:solidFill>
                <a:srgbClr val="0000FF"/>
              </a:solidFill>
            </a:endParaRPr>
          </a:p>
          <a:p>
            <a:r>
              <a:rPr lang="en-US" b="1" dirty="0" smtClean="0"/>
              <a:t>Query</a:t>
            </a:r>
            <a:r>
              <a:rPr lang="en-US" b="1" dirty="0"/>
              <a:t>-time boost </a:t>
            </a:r>
            <a:r>
              <a:rPr lang="en-US" dirty="0"/>
              <a:t>by applying a boost to a query by wrapping with </a:t>
            </a:r>
            <a:r>
              <a:rPr lang="en-US" dirty="0" err="1"/>
              <a:t>BoostQuery</a:t>
            </a:r>
            <a:r>
              <a:rPr lang="en-US" dirty="0"/>
              <a:t>.</a:t>
            </a:r>
          </a:p>
          <a:p>
            <a:pPr marL="0" indent="0">
              <a:buNone/>
            </a:pPr>
            <a:r>
              <a:rPr lang="en-US" dirty="0"/>
              <a:t>	</a:t>
            </a:r>
            <a:endParaRPr lang="en-US" dirty="0" smtClean="0"/>
          </a:p>
          <a:p>
            <a:pPr marL="0" indent="0">
              <a:buNone/>
            </a:pPr>
            <a:r>
              <a:rPr lang="en-US" dirty="0" smtClean="0"/>
              <a:t>Indexing </a:t>
            </a:r>
            <a:r>
              <a:rPr lang="en-US" dirty="0"/>
              <a:t>time boosts are pre-processed for storage efficiency</a:t>
            </a:r>
          </a:p>
        </p:txBody>
      </p:sp>
    </p:spTree>
    <p:extLst>
      <p:ext uri="{BB962C8B-B14F-4D97-AF65-F5344CB8AC3E}">
        <p14:creationId xmlns:p14="http://schemas.microsoft.com/office/powerpoint/2010/main" val="118595762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b="1" dirty="0" smtClean="0"/>
              <a:t>Changing Scoring</a:t>
            </a:r>
            <a:endParaRPr lang="en-US" b="1" dirty="0"/>
          </a:p>
        </p:txBody>
      </p:sp>
      <p:sp>
        <p:nvSpPr>
          <p:cNvPr id="4" name="Content Placeholder 2"/>
          <p:cNvSpPr>
            <a:spLocks noGrp="1"/>
          </p:cNvSpPr>
          <p:nvPr>
            <p:ph idx="1"/>
          </p:nvPr>
        </p:nvSpPr>
        <p:spPr>
          <a:xfrm>
            <a:off x="370390" y="1446575"/>
            <a:ext cx="11482086" cy="4730388"/>
          </a:xfrm>
        </p:spPr>
        <p:txBody>
          <a:bodyPr>
            <a:normAutofit/>
          </a:bodyPr>
          <a:lstStyle/>
          <a:p>
            <a:pPr marL="0" indent="0">
              <a:buNone/>
            </a:pPr>
            <a:r>
              <a:rPr lang="en-US" dirty="0"/>
              <a:t>Changing Similarity is an easy way to influence scoring, this is done </a:t>
            </a:r>
            <a:r>
              <a:rPr lang="en-US" dirty="0" smtClean="0"/>
              <a:t>at</a:t>
            </a:r>
          </a:p>
          <a:p>
            <a:pPr marL="0" indent="0">
              <a:buNone/>
            </a:pPr>
            <a:endParaRPr lang="en-US" dirty="0"/>
          </a:p>
          <a:p>
            <a:r>
              <a:rPr lang="en-US" b="1" dirty="0"/>
              <a:t>Index-</a:t>
            </a:r>
            <a:r>
              <a:rPr lang="en-US" b="1" dirty="0" smtClean="0"/>
              <a:t>time </a:t>
            </a:r>
            <a:endParaRPr lang="en-US" dirty="0" smtClean="0"/>
          </a:p>
          <a:p>
            <a:pPr marL="0" indent="0">
              <a:buNone/>
            </a:pPr>
            <a:r>
              <a:rPr lang="en-US" dirty="0">
                <a:solidFill>
                  <a:srgbClr val="0000FF"/>
                </a:solidFill>
              </a:rPr>
              <a:t>	</a:t>
            </a:r>
            <a:r>
              <a:rPr lang="en-US" dirty="0" err="1" smtClean="0">
                <a:solidFill>
                  <a:srgbClr val="0000FF"/>
                </a:solidFill>
              </a:rPr>
              <a:t>IndexWriterConfig.setSimilarity</a:t>
            </a:r>
            <a:r>
              <a:rPr lang="en-US" dirty="0" smtClean="0">
                <a:solidFill>
                  <a:srgbClr val="0000FF"/>
                </a:solidFill>
              </a:rPr>
              <a:t>(Similarity)</a:t>
            </a:r>
          </a:p>
          <a:p>
            <a:r>
              <a:rPr lang="en-US" b="1" dirty="0" smtClean="0"/>
              <a:t>Query</a:t>
            </a:r>
            <a:r>
              <a:rPr lang="en-US" b="1" dirty="0"/>
              <a:t>-</a:t>
            </a:r>
            <a:r>
              <a:rPr lang="en-US" b="1" dirty="0" smtClean="0"/>
              <a:t>time</a:t>
            </a:r>
            <a:endParaRPr lang="en-US" dirty="0"/>
          </a:p>
          <a:p>
            <a:pPr marL="0" indent="0">
              <a:buNone/>
            </a:pPr>
            <a:r>
              <a:rPr lang="en-US" dirty="0"/>
              <a:t>	</a:t>
            </a:r>
            <a:r>
              <a:rPr lang="en-US" dirty="0" err="1">
                <a:solidFill>
                  <a:srgbClr val="0000FF"/>
                </a:solidFill>
              </a:rPr>
              <a:t>IndexSearcher.setSimilarity</a:t>
            </a:r>
            <a:r>
              <a:rPr lang="en-US" dirty="0">
                <a:solidFill>
                  <a:srgbClr val="0000FF"/>
                </a:solidFill>
              </a:rPr>
              <a:t>(Similarity)</a:t>
            </a:r>
            <a:endParaRPr lang="en-US" dirty="0" smtClean="0">
              <a:solidFill>
                <a:srgbClr val="0000FF"/>
              </a:solidFill>
            </a:endParaRPr>
          </a:p>
          <a:p>
            <a:pPr marL="0" indent="0">
              <a:buNone/>
            </a:pPr>
            <a:endParaRPr lang="en-US" dirty="0" smtClean="0"/>
          </a:p>
          <a:p>
            <a:pPr marL="0" indent="0">
              <a:buNone/>
            </a:pPr>
            <a:r>
              <a:rPr lang="en-US" dirty="0" smtClean="0"/>
              <a:t>Indexing </a:t>
            </a:r>
            <a:r>
              <a:rPr lang="en-US" dirty="0"/>
              <a:t>time boosts are pre-processed for storage efficiency</a:t>
            </a:r>
          </a:p>
        </p:txBody>
      </p:sp>
    </p:spTree>
    <p:extLst>
      <p:ext uri="{BB962C8B-B14F-4D97-AF65-F5344CB8AC3E}">
        <p14:creationId xmlns:p14="http://schemas.microsoft.com/office/powerpoint/2010/main" val="36854470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r>
              <a:rPr lang="en-US" dirty="0" smtClean="0"/>
              <a:t> Query Types</a:t>
            </a:r>
            <a:endParaRPr lang="en-US" dirty="0"/>
          </a:p>
        </p:txBody>
      </p:sp>
      <p:sp>
        <p:nvSpPr>
          <p:cNvPr id="3" name="Content Placeholder 2"/>
          <p:cNvSpPr>
            <a:spLocks noGrp="1"/>
          </p:cNvSpPr>
          <p:nvPr>
            <p:ph idx="1"/>
          </p:nvPr>
        </p:nvSpPr>
        <p:spPr/>
        <p:txBody>
          <a:bodyPr/>
          <a:lstStyle/>
          <a:p>
            <a:r>
              <a:rPr lang="en-US" dirty="0" smtClean="0"/>
              <a:t>Single Term VS. Multi-Term 		“+name: camel + type: animal”</a:t>
            </a:r>
          </a:p>
          <a:p>
            <a:r>
              <a:rPr lang="en-US" dirty="0" smtClean="0"/>
              <a:t>Wildcard Queries	 			“</a:t>
            </a:r>
            <a:r>
              <a:rPr lang="en-US" dirty="0" err="1" smtClean="0"/>
              <a:t>text:wonder</a:t>
            </a:r>
            <a:r>
              <a:rPr lang="en-US" dirty="0" smtClean="0"/>
              <a:t>*” </a:t>
            </a:r>
          </a:p>
          <a:p>
            <a:r>
              <a:rPr lang="en-US" dirty="0" smtClean="0"/>
              <a:t>Fuzzy Queries 				“room~0.8”</a:t>
            </a:r>
          </a:p>
          <a:p>
            <a:r>
              <a:rPr lang="en-US" dirty="0" smtClean="0"/>
              <a:t>Range Queries 				“</a:t>
            </a:r>
            <a:r>
              <a:rPr lang="en-US" dirty="0" err="1" smtClean="0"/>
              <a:t>doj</a:t>
            </a:r>
            <a:r>
              <a:rPr lang="en-US" dirty="0" smtClean="0"/>
              <a:t>:[25/5/2000 To *]”</a:t>
            </a:r>
          </a:p>
          <a:p>
            <a:pPr marL="0" indent="0">
              <a:buNone/>
            </a:pPr>
            <a:r>
              <a:rPr lang="en-US" dirty="0"/>
              <a:t>						</a:t>
            </a:r>
            <a:r>
              <a:rPr lang="en-US" dirty="0" smtClean="0"/>
              <a:t>“title:{Apple To Banana}”</a:t>
            </a:r>
          </a:p>
          <a:p>
            <a:r>
              <a:rPr lang="en-US" dirty="0" smtClean="0"/>
              <a:t>Grouped Queries 			“text: animal AND small”</a:t>
            </a:r>
          </a:p>
          <a:p>
            <a:r>
              <a:rPr lang="en-US" dirty="0" smtClean="0"/>
              <a:t>Proximity Queries 			“apache Jakarta”</a:t>
            </a:r>
            <a:r>
              <a:rPr lang="en-US" dirty="0"/>
              <a:t>~</a:t>
            </a:r>
            <a:r>
              <a:rPr lang="en-US" dirty="0" smtClean="0"/>
              <a:t>10</a:t>
            </a:r>
          </a:p>
          <a:p>
            <a:r>
              <a:rPr lang="en-US" dirty="0" smtClean="0"/>
              <a:t>Boosted Queries 				“apache^5.0 AND </a:t>
            </a:r>
            <a:r>
              <a:rPr lang="en-US" dirty="0"/>
              <a:t>Jakarta”</a:t>
            </a:r>
          </a:p>
        </p:txBody>
      </p:sp>
    </p:spTree>
    <p:extLst>
      <p:ext uri="{BB962C8B-B14F-4D97-AF65-F5344CB8AC3E}">
        <p14:creationId xmlns:p14="http://schemas.microsoft.com/office/powerpoint/2010/main" val="185755182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r>
              <a:rPr lang="en-US" dirty="0" smtClean="0"/>
              <a:t> Indexing Pipeline</a:t>
            </a:r>
            <a:endParaRPr lang="en-US" dirty="0"/>
          </a:p>
        </p:txBody>
      </p:sp>
      <p:sp>
        <p:nvSpPr>
          <p:cNvPr id="4" name="Rectangle 21"/>
          <p:cNvSpPr>
            <a:spLocks noChangeArrowheads="1"/>
          </p:cNvSpPr>
          <p:nvPr/>
        </p:nvSpPr>
        <p:spPr bwMode="auto">
          <a:xfrm>
            <a:off x="3759631" y="1825625"/>
            <a:ext cx="4114800" cy="1905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Oval 7"/>
          <p:cNvSpPr>
            <a:spLocks noChangeArrowheads="1"/>
          </p:cNvSpPr>
          <p:nvPr/>
        </p:nvSpPr>
        <p:spPr bwMode="auto">
          <a:xfrm>
            <a:off x="3912031" y="2282825"/>
            <a:ext cx="1447800" cy="1143000"/>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Tokenizer</a:t>
            </a:r>
          </a:p>
        </p:txBody>
      </p:sp>
      <p:sp>
        <p:nvSpPr>
          <p:cNvPr id="6" name="Oval 8"/>
          <p:cNvSpPr>
            <a:spLocks noChangeArrowheads="1"/>
          </p:cNvSpPr>
          <p:nvPr/>
        </p:nvSpPr>
        <p:spPr bwMode="auto">
          <a:xfrm>
            <a:off x="6350431" y="2206625"/>
            <a:ext cx="1447800" cy="1143000"/>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p>
        </p:txBody>
      </p:sp>
      <p:sp>
        <p:nvSpPr>
          <p:cNvPr id="7" name="Oval 9"/>
          <p:cNvSpPr>
            <a:spLocks noChangeArrowheads="1"/>
          </p:cNvSpPr>
          <p:nvPr/>
        </p:nvSpPr>
        <p:spPr bwMode="auto">
          <a:xfrm>
            <a:off x="5969431" y="2282825"/>
            <a:ext cx="1447800" cy="1143000"/>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TokenFilter</a:t>
            </a:r>
          </a:p>
        </p:txBody>
      </p:sp>
      <p:sp>
        <p:nvSpPr>
          <p:cNvPr id="8" name="Rectangle 10"/>
          <p:cNvSpPr>
            <a:spLocks noChangeArrowheads="1"/>
          </p:cNvSpPr>
          <p:nvPr/>
        </p:nvSpPr>
        <p:spPr bwMode="auto">
          <a:xfrm>
            <a:off x="1854631" y="2587625"/>
            <a:ext cx="1143000" cy="5334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Document</a:t>
            </a:r>
          </a:p>
        </p:txBody>
      </p:sp>
      <p:sp>
        <p:nvSpPr>
          <p:cNvPr id="9" name="Oval 11"/>
          <p:cNvSpPr>
            <a:spLocks noChangeArrowheads="1"/>
          </p:cNvSpPr>
          <p:nvPr/>
        </p:nvSpPr>
        <p:spPr bwMode="auto">
          <a:xfrm>
            <a:off x="8331631" y="2359025"/>
            <a:ext cx="1447800" cy="1143000"/>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Document</a:t>
            </a:r>
            <a:br>
              <a:rPr lang="en-US" altLang="en-US"/>
            </a:br>
            <a:r>
              <a:rPr lang="en-US" altLang="en-US"/>
              <a:t>Writer</a:t>
            </a:r>
          </a:p>
        </p:txBody>
      </p:sp>
      <p:sp>
        <p:nvSpPr>
          <p:cNvPr id="10" name="Rectangle 12"/>
          <p:cNvSpPr>
            <a:spLocks noChangeArrowheads="1"/>
          </p:cNvSpPr>
          <p:nvPr/>
        </p:nvSpPr>
        <p:spPr bwMode="auto">
          <a:xfrm>
            <a:off x="8484031" y="5330825"/>
            <a:ext cx="1143000" cy="6858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Inverted</a:t>
            </a:r>
            <a:br>
              <a:rPr lang="en-US" altLang="en-US"/>
            </a:br>
            <a:r>
              <a:rPr lang="en-US" altLang="en-US"/>
              <a:t>Index</a:t>
            </a:r>
          </a:p>
        </p:txBody>
      </p:sp>
      <p:sp>
        <p:nvSpPr>
          <p:cNvPr id="11" name="Line 14"/>
          <p:cNvSpPr>
            <a:spLocks noChangeShapeType="1"/>
          </p:cNvSpPr>
          <p:nvPr/>
        </p:nvSpPr>
        <p:spPr bwMode="auto">
          <a:xfrm>
            <a:off x="5359831" y="2816225"/>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17"/>
          <p:cNvSpPr>
            <a:spLocks noChangeShapeType="1"/>
          </p:cNvSpPr>
          <p:nvPr/>
        </p:nvSpPr>
        <p:spPr bwMode="auto">
          <a:xfrm>
            <a:off x="7798231" y="2816225"/>
            <a:ext cx="533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20"/>
          <p:cNvSpPr>
            <a:spLocks noChangeShapeType="1"/>
          </p:cNvSpPr>
          <p:nvPr/>
        </p:nvSpPr>
        <p:spPr bwMode="auto">
          <a:xfrm>
            <a:off x="2997631" y="2816225"/>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Text Box 22"/>
          <p:cNvSpPr txBox="1">
            <a:spLocks noChangeArrowheads="1"/>
          </p:cNvSpPr>
          <p:nvPr/>
        </p:nvSpPr>
        <p:spPr bwMode="auto">
          <a:xfrm>
            <a:off x="3073831" y="2435225"/>
            <a:ext cx="56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add</a:t>
            </a:r>
          </a:p>
        </p:txBody>
      </p:sp>
      <p:sp>
        <p:nvSpPr>
          <p:cNvPr id="15" name="Line 19"/>
          <p:cNvSpPr>
            <a:spLocks noChangeShapeType="1"/>
          </p:cNvSpPr>
          <p:nvPr/>
        </p:nvSpPr>
        <p:spPr bwMode="auto">
          <a:xfrm>
            <a:off x="9032929" y="3502025"/>
            <a:ext cx="0" cy="182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7318972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Stemming, Normalization and Lemmatization</a:t>
            </a:r>
            <a:endParaRPr lang="en-US" b="1" dirty="0"/>
          </a:p>
        </p:txBody>
      </p:sp>
      <p:pic>
        <p:nvPicPr>
          <p:cNvPr id="5" name="Picture 4"/>
          <p:cNvPicPr>
            <a:picLocks noChangeAspect="1"/>
          </p:cNvPicPr>
          <p:nvPr/>
        </p:nvPicPr>
        <p:blipFill>
          <a:blip r:embed="rId3"/>
          <a:stretch>
            <a:fillRect/>
          </a:stretch>
        </p:blipFill>
        <p:spPr>
          <a:xfrm>
            <a:off x="177799" y="1485902"/>
            <a:ext cx="6963344" cy="5139266"/>
          </a:xfrm>
          <a:prstGeom prst="rect">
            <a:avLst/>
          </a:prstGeom>
          <a:ln>
            <a:solidFill>
              <a:srgbClr val="4F81BD"/>
            </a:solidFill>
          </a:ln>
        </p:spPr>
      </p:pic>
      <p:pic>
        <p:nvPicPr>
          <p:cNvPr id="6" name="Picture 5"/>
          <p:cNvPicPr>
            <a:picLocks noChangeAspect="1"/>
          </p:cNvPicPr>
          <p:nvPr/>
        </p:nvPicPr>
        <p:blipFill>
          <a:blip r:embed="rId4"/>
          <a:stretch>
            <a:fillRect/>
          </a:stretch>
        </p:blipFill>
        <p:spPr>
          <a:xfrm>
            <a:off x="4444997" y="2247901"/>
            <a:ext cx="7556500" cy="4171818"/>
          </a:xfrm>
          <a:prstGeom prst="rect">
            <a:avLst/>
          </a:prstGeom>
          <a:ln>
            <a:solidFill>
              <a:srgbClr val="4F81BD"/>
            </a:solidFill>
          </a:ln>
        </p:spPr>
      </p:pic>
    </p:spTree>
    <p:extLst>
      <p:ext uri="{BB962C8B-B14F-4D97-AF65-F5344CB8AC3E}">
        <p14:creationId xmlns:p14="http://schemas.microsoft.com/office/powerpoint/2010/main" val="2347484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and Analyzer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This process of tokenization and normalization is called </a:t>
            </a:r>
            <a:r>
              <a:rPr lang="en-US" dirty="0" smtClean="0"/>
              <a:t>analysis, it consists of</a:t>
            </a:r>
          </a:p>
          <a:p>
            <a:pPr marL="0" indent="0">
              <a:buNone/>
            </a:pPr>
            <a:endParaRPr lang="en-US" dirty="0"/>
          </a:p>
          <a:p>
            <a:pPr lvl="1"/>
            <a:r>
              <a:rPr lang="en-US" dirty="0"/>
              <a:t>First, tokenizing a block of text into individual terms suitable for use in an inverted index,</a:t>
            </a:r>
          </a:p>
          <a:p>
            <a:pPr lvl="1"/>
            <a:r>
              <a:rPr lang="en-US" dirty="0"/>
              <a:t>Then normalizing these terms into a standard form to improve their “</a:t>
            </a:r>
            <a:r>
              <a:rPr lang="en-US" dirty="0" err="1"/>
              <a:t>searchability</a:t>
            </a:r>
            <a:r>
              <a:rPr lang="en-US" dirty="0"/>
              <a:t>,” or recall</a:t>
            </a:r>
          </a:p>
          <a:p>
            <a:pPr marL="457200" lvl="1" indent="0">
              <a:buNone/>
            </a:pPr>
            <a:endParaRPr lang="en-US" dirty="0" smtClean="0"/>
          </a:p>
          <a:p>
            <a:pPr marL="0" indent="0">
              <a:buNone/>
            </a:pPr>
            <a:r>
              <a:rPr lang="en-US" dirty="0" smtClean="0"/>
              <a:t>Analysis is performed </a:t>
            </a:r>
            <a:r>
              <a:rPr lang="en-US" dirty="0"/>
              <a:t>by analyzers. An analyzer is really just a wrapper that combines three functions into a single package:</a:t>
            </a:r>
          </a:p>
          <a:p>
            <a:endParaRPr lang="en-US" dirty="0"/>
          </a:p>
          <a:p>
            <a:r>
              <a:rPr lang="en-US" dirty="0"/>
              <a:t>Character </a:t>
            </a:r>
            <a:r>
              <a:rPr lang="en-US" dirty="0" smtClean="0"/>
              <a:t>filters: The </a:t>
            </a:r>
            <a:r>
              <a:rPr lang="en-US" dirty="0"/>
              <a:t>string is passed through any character filters </a:t>
            </a:r>
            <a:r>
              <a:rPr lang="en-US" dirty="0" smtClean="0"/>
              <a:t>to </a:t>
            </a:r>
            <a:r>
              <a:rPr lang="en-US" dirty="0"/>
              <a:t>tidy up the string before tokenization. A character filter could be used to strip out HTML, </a:t>
            </a:r>
            <a:r>
              <a:rPr lang="en-US" dirty="0" smtClean="0"/>
              <a:t>XML or </a:t>
            </a:r>
            <a:r>
              <a:rPr lang="en-US" dirty="0"/>
              <a:t>to convert &amp; characters to the word and.</a:t>
            </a:r>
          </a:p>
          <a:p>
            <a:r>
              <a:rPr lang="en-US" dirty="0" err="1" smtClean="0"/>
              <a:t>Tokenizer</a:t>
            </a:r>
            <a:r>
              <a:rPr lang="en-US" dirty="0" smtClean="0"/>
              <a:t>: Next the </a:t>
            </a:r>
            <a:r>
              <a:rPr lang="en-US" dirty="0"/>
              <a:t>string is tokenized into individual terms by a </a:t>
            </a:r>
            <a:r>
              <a:rPr lang="en-US" dirty="0" err="1"/>
              <a:t>tokenizer</a:t>
            </a:r>
            <a:r>
              <a:rPr lang="en-US" dirty="0"/>
              <a:t>. A simple </a:t>
            </a:r>
            <a:r>
              <a:rPr lang="en-US" dirty="0" err="1"/>
              <a:t>tokenizer</a:t>
            </a:r>
            <a:r>
              <a:rPr lang="en-US" dirty="0"/>
              <a:t> might split the text into terms whenever it encounters whitespace or punctuation.</a:t>
            </a:r>
          </a:p>
          <a:p>
            <a:r>
              <a:rPr lang="en-US" dirty="0"/>
              <a:t>Token </a:t>
            </a:r>
            <a:r>
              <a:rPr lang="en-US" dirty="0" smtClean="0"/>
              <a:t>filters: Last</a:t>
            </a:r>
            <a:r>
              <a:rPr lang="en-US" dirty="0"/>
              <a:t>, each term is passed through any token filters in turn, which can change terms (for example, lowercasing Quick), remove terms (for example, </a:t>
            </a:r>
            <a:r>
              <a:rPr lang="en-US" dirty="0" err="1"/>
              <a:t>stopwords</a:t>
            </a:r>
            <a:r>
              <a:rPr lang="en-US" dirty="0"/>
              <a:t> such as a, and, the) or add terms (for example, synonyms like jump and leap).</a:t>
            </a:r>
          </a:p>
        </p:txBody>
      </p:sp>
    </p:spTree>
    <p:extLst>
      <p:ext uri="{BB962C8B-B14F-4D97-AF65-F5344CB8AC3E}">
        <p14:creationId xmlns:p14="http://schemas.microsoft.com/office/powerpoint/2010/main" val="119599945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Basic Types </a:t>
            </a:r>
            <a:endParaRPr lang="en-US" dirty="0"/>
          </a:p>
        </p:txBody>
      </p:sp>
      <p:sp>
        <p:nvSpPr>
          <p:cNvPr id="5" name="Rectangle 6"/>
          <p:cNvSpPr>
            <a:spLocks noChangeArrowheads="1"/>
          </p:cNvSpPr>
          <p:nvPr/>
        </p:nvSpPr>
        <p:spPr bwMode="auto">
          <a:xfrm>
            <a:off x="418842" y="935469"/>
            <a:ext cx="11349250" cy="5693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en-US" sz="2800" dirty="0" smtClean="0"/>
              <a:t>"</a:t>
            </a:r>
            <a:r>
              <a:rPr lang="en-US" altLang="en-US" sz="2800" b="1" dirty="0" smtClean="0">
                <a:solidFill>
                  <a:schemeClr val="folHlink"/>
                </a:solidFill>
              </a:rPr>
              <a:t>The quick brown fox jumped over the lazy 5 dogs</a:t>
            </a:r>
            <a:r>
              <a:rPr lang="en-US" altLang="en-US" sz="2800" dirty="0" smtClean="0"/>
              <a:t>”</a:t>
            </a:r>
            <a:endParaRPr lang="en-US" altLang="en-US" sz="2800" dirty="0"/>
          </a:p>
          <a:p>
            <a:endParaRPr lang="en-US" altLang="en-US" sz="2800" dirty="0"/>
          </a:p>
          <a:p>
            <a:r>
              <a:rPr lang="en-US" altLang="en-US" sz="2800" b="1" dirty="0" err="1"/>
              <a:t>StandardAnalyzer</a:t>
            </a:r>
            <a:r>
              <a:rPr lang="en-US" altLang="en-US" sz="2800" dirty="0"/>
              <a:t> (default)</a:t>
            </a:r>
          </a:p>
          <a:p>
            <a:r>
              <a:rPr lang="en-US" altLang="en-US" sz="2800" dirty="0"/>
              <a:t>    [quick] [brown] [fox] [jumped] [over] [lazy] </a:t>
            </a:r>
            <a:r>
              <a:rPr lang="en-US" altLang="en-US" sz="2800" dirty="0" smtClean="0"/>
              <a:t>[5] [</a:t>
            </a:r>
            <a:r>
              <a:rPr lang="en-US" altLang="en-US" sz="2800" dirty="0"/>
              <a:t>dogs</a:t>
            </a:r>
            <a:r>
              <a:rPr lang="en-US" altLang="en-US" sz="2800" dirty="0" smtClean="0"/>
              <a:t>]</a:t>
            </a:r>
            <a:endParaRPr lang="en-US" altLang="en-US" sz="2800" dirty="0"/>
          </a:p>
          <a:p>
            <a:endParaRPr lang="en-US" altLang="en-US" sz="2800" b="1" dirty="0" smtClean="0"/>
          </a:p>
          <a:p>
            <a:r>
              <a:rPr lang="en-US" altLang="en-US" sz="2800" b="1" dirty="0" err="1" smtClean="0"/>
              <a:t>SimpleAnalyzer</a:t>
            </a:r>
            <a:r>
              <a:rPr lang="en-US" altLang="en-US" sz="2800" dirty="0" smtClean="0"/>
              <a:t> </a:t>
            </a:r>
            <a:r>
              <a:rPr lang="en-US" altLang="en-US" sz="2800" dirty="0"/>
              <a:t>:</a:t>
            </a:r>
          </a:p>
          <a:p>
            <a:r>
              <a:rPr lang="en-US" altLang="en-US" sz="2800" dirty="0"/>
              <a:t>    [the] [quick] [brown] [fox] [jumped] [over] [the] [lazy] [dogs]</a:t>
            </a:r>
          </a:p>
          <a:p>
            <a:endParaRPr lang="en-US" altLang="en-US" sz="2800" dirty="0" smtClean="0"/>
          </a:p>
          <a:p>
            <a:r>
              <a:rPr lang="en-US" altLang="en-US" sz="2800" b="1" dirty="0" err="1" smtClean="0"/>
              <a:t>WhitespaceAnalyzer</a:t>
            </a:r>
            <a:r>
              <a:rPr lang="en-US" altLang="en-US" sz="2800" dirty="0" smtClean="0"/>
              <a:t> </a:t>
            </a:r>
            <a:r>
              <a:rPr lang="en-US" altLang="en-US" sz="2800" dirty="0"/>
              <a:t>:</a:t>
            </a:r>
          </a:p>
          <a:p>
            <a:r>
              <a:rPr lang="en-US" altLang="en-US" sz="2800" dirty="0"/>
              <a:t>    [The] [quick] [brown] [fox] [jumped] [over] [the] [lazy] [5</a:t>
            </a:r>
            <a:r>
              <a:rPr lang="en-US" altLang="en-US" sz="2800" dirty="0" smtClean="0"/>
              <a:t>] [</a:t>
            </a:r>
            <a:r>
              <a:rPr lang="en-US" altLang="en-US" sz="2800" dirty="0"/>
              <a:t>dogs]</a:t>
            </a:r>
          </a:p>
          <a:p>
            <a:endParaRPr lang="en-US" altLang="en-US" sz="2800" b="1" dirty="0" smtClean="0"/>
          </a:p>
          <a:p>
            <a:r>
              <a:rPr lang="en-US" altLang="en-US" sz="2800" b="1" dirty="0" err="1"/>
              <a:t>StopAnalyzer</a:t>
            </a:r>
            <a:r>
              <a:rPr lang="en-US" altLang="en-US" sz="2800" dirty="0"/>
              <a:t> :</a:t>
            </a:r>
          </a:p>
          <a:p>
            <a:r>
              <a:rPr lang="en-US" altLang="en-US" sz="2800" dirty="0"/>
              <a:t>    [quick] [brown] [fox] [jumped] [over] [lazy] [5] </a:t>
            </a:r>
            <a:r>
              <a:rPr lang="en-US" altLang="en-US" sz="2800" dirty="0" smtClean="0"/>
              <a:t>[</a:t>
            </a:r>
            <a:r>
              <a:rPr lang="en-US" altLang="en-US" sz="2800" dirty="0"/>
              <a:t>dogs] </a:t>
            </a:r>
          </a:p>
        </p:txBody>
      </p:sp>
    </p:spTree>
    <p:extLst>
      <p:ext uri="{BB962C8B-B14F-4D97-AF65-F5344CB8AC3E}">
        <p14:creationId xmlns:p14="http://schemas.microsoft.com/office/powerpoint/2010/main" val="232337590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Packages</a:t>
            </a:r>
            <a:endParaRPr lang="en-US" dirty="0"/>
          </a:p>
        </p:txBody>
      </p:sp>
      <p:pic>
        <p:nvPicPr>
          <p:cNvPr id="3" name="Picture 2"/>
          <p:cNvPicPr>
            <a:picLocks noChangeAspect="1"/>
          </p:cNvPicPr>
          <p:nvPr/>
        </p:nvPicPr>
        <p:blipFill>
          <a:blip r:embed="rId3"/>
          <a:stretch>
            <a:fillRect/>
          </a:stretch>
        </p:blipFill>
        <p:spPr>
          <a:xfrm>
            <a:off x="0" y="1167083"/>
            <a:ext cx="12192000" cy="5690917"/>
          </a:xfrm>
          <a:prstGeom prst="rect">
            <a:avLst/>
          </a:prstGeom>
        </p:spPr>
      </p:pic>
    </p:spTree>
    <p:extLst>
      <p:ext uri="{BB962C8B-B14F-4D97-AF65-F5344CB8AC3E}">
        <p14:creationId xmlns:p14="http://schemas.microsoft.com/office/powerpoint/2010/main" val="16129673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Definition</a:t>
            </a:r>
            <a:endParaRPr lang="en-US" dirty="0"/>
          </a:p>
        </p:txBody>
      </p:sp>
      <p:sp>
        <p:nvSpPr>
          <p:cNvPr id="3" name="Content Placeholder 2"/>
          <p:cNvSpPr>
            <a:spLocks noGrp="1"/>
          </p:cNvSpPr>
          <p:nvPr>
            <p:ph idx="1"/>
          </p:nvPr>
        </p:nvSpPr>
        <p:spPr/>
        <p:txBody>
          <a:bodyPr/>
          <a:lstStyle/>
          <a:p>
            <a:pPr marL="0" indent="0">
              <a:lnSpc>
                <a:spcPct val="100000"/>
              </a:lnSpc>
              <a:buNone/>
            </a:pPr>
            <a:r>
              <a:rPr lang="en-US" dirty="0" smtClean="0"/>
              <a:t>You got a farm of data, and you want it to be searchable.</a:t>
            </a:r>
          </a:p>
          <a:p>
            <a:pPr marL="0" indent="0">
              <a:lnSpc>
                <a:spcPct val="100000"/>
              </a:lnSpc>
              <a:buNone/>
            </a:pPr>
            <a:r>
              <a:rPr lang="en-US" dirty="0" smtClean="0"/>
              <a:t>Analogy: Searching for a needle in a haystack with adding more hay to the stack!  </a:t>
            </a:r>
          </a:p>
          <a:p>
            <a:pPr>
              <a:lnSpc>
                <a:spcPct val="100000"/>
              </a:lnSpc>
              <a:buFontTx/>
              <a:buChar char="-"/>
            </a:pPr>
            <a:r>
              <a:rPr lang="en-US" dirty="0" smtClean="0"/>
              <a:t>SQL Databases Cons ( &gt; 500,000,000 records …)</a:t>
            </a:r>
          </a:p>
          <a:p>
            <a:pPr>
              <a:lnSpc>
                <a:spcPct val="100000"/>
              </a:lnSpc>
              <a:buFontTx/>
              <a:buChar char="-"/>
            </a:pPr>
            <a:r>
              <a:rPr lang="en-US" dirty="0" smtClean="0"/>
              <a:t>Scalability</a:t>
            </a:r>
          </a:p>
          <a:p>
            <a:pPr>
              <a:lnSpc>
                <a:spcPct val="100000"/>
              </a:lnSpc>
              <a:buFontTx/>
              <a:buChar char="-"/>
            </a:pPr>
            <a:r>
              <a:rPr lang="en-US" dirty="0"/>
              <a:t>Decentralization  </a:t>
            </a:r>
          </a:p>
        </p:txBody>
      </p:sp>
    </p:spTree>
    <p:extLst>
      <p:ext uri="{BB962C8B-B14F-4D97-AF65-F5344CB8AC3E}">
        <p14:creationId xmlns:p14="http://schemas.microsoft.com/office/powerpoint/2010/main" val="164618124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 API</a:t>
            </a:r>
            <a:endParaRPr lang="en-US" dirty="0"/>
          </a:p>
        </p:txBody>
      </p:sp>
      <p:pic>
        <p:nvPicPr>
          <p:cNvPr id="3" name="Picture 2"/>
          <p:cNvPicPr>
            <a:picLocks noChangeAspect="1"/>
          </p:cNvPicPr>
          <p:nvPr/>
        </p:nvPicPr>
        <p:blipFill>
          <a:blip r:embed="rId3"/>
          <a:stretch>
            <a:fillRect/>
          </a:stretch>
        </p:blipFill>
        <p:spPr>
          <a:xfrm>
            <a:off x="0" y="1334502"/>
            <a:ext cx="12192000" cy="5523498"/>
          </a:xfrm>
          <a:prstGeom prst="rect">
            <a:avLst/>
          </a:prstGeom>
        </p:spPr>
      </p:pic>
    </p:spTree>
    <p:extLst>
      <p:ext uri="{BB962C8B-B14F-4D97-AF65-F5344CB8AC3E}">
        <p14:creationId xmlns:p14="http://schemas.microsoft.com/office/powerpoint/2010/main" val="18473275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 API</a:t>
            </a:r>
            <a:endParaRPr lang="en-US" dirty="0"/>
          </a:p>
        </p:txBody>
      </p:sp>
      <p:pic>
        <p:nvPicPr>
          <p:cNvPr id="4" name="Picture 3"/>
          <p:cNvPicPr>
            <a:picLocks noChangeAspect="1"/>
          </p:cNvPicPr>
          <p:nvPr/>
        </p:nvPicPr>
        <p:blipFill>
          <a:blip r:embed="rId3"/>
          <a:stretch>
            <a:fillRect/>
          </a:stretch>
        </p:blipFill>
        <p:spPr>
          <a:xfrm>
            <a:off x="0" y="1557461"/>
            <a:ext cx="12192000" cy="5072100"/>
          </a:xfrm>
          <a:prstGeom prst="rect">
            <a:avLst/>
          </a:prstGeom>
        </p:spPr>
      </p:pic>
    </p:spTree>
    <p:extLst>
      <p:ext uri="{BB962C8B-B14F-4D97-AF65-F5344CB8AC3E}">
        <p14:creationId xmlns:p14="http://schemas.microsoft.com/office/powerpoint/2010/main" val="365398423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IndexSearcher</a:t>
            </a:r>
            <a:endParaRPr lang="en-US" dirty="0">
              <a:latin typeface="Courier"/>
              <a:cs typeface="Courier"/>
            </a:endParaRPr>
          </a:p>
        </p:txBody>
      </p:sp>
      <p:sp>
        <p:nvSpPr>
          <p:cNvPr id="4" name="Rectangle 3"/>
          <p:cNvSpPr/>
          <p:nvPr/>
        </p:nvSpPr>
        <p:spPr>
          <a:xfrm>
            <a:off x="4267200" y="1905000"/>
            <a:ext cx="3454400" cy="6096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tx1"/>
                </a:solidFill>
                <a:latin typeface="Courier"/>
                <a:cs typeface="Courier"/>
              </a:rPr>
              <a:t>IndexSearcher</a:t>
            </a:r>
            <a:endParaRPr lang="en-US" sz="2400" dirty="0">
              <a:solidFill>
                <a:schemeClr val="tx1"/>
              </a:solidFill>
              <a:latin typeface="Courier"/>
              <a:cs typeface="Courier"/>
            </a:endParaRPr>
          </a:p>
        </p:txBody>
      </p:sp>
      <p:sp>
        <p:nvSpPr>
          <p:cNvPr id="7" name="Rectangle 6"/>
          <p:cNvSpPr/>
          <p:nvPr/>
        </p:nvSpPr>
        <p:spPr>
          <a:xfrm>
            <a:off x="4267200" y="3124200"/>
            <a:ext cx="3454400" cy="6096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tx1"/>
                </a:solidFill>
                <a:latin typeface="Courier"/>
                <a:cs typeface="Courier"/>
              </a:rPr>
              <a:t>IndexReader</a:t>
            </a:r>
            <a:endParaRPr lang="en-US" sz="2400" dirty="0">
              <a:solidFill>
                <a:schemeClr val="tx1"/>
              </a:solidFill>
              <a:latin typeface="Courier"/>
              <a:cs typeface="Courier"/>
            </a:endParaRPr>
          </a:p>
        </p:txBody>
      </p:sp>
      <p:sp>
        <p:nvSpPr>
          <p:cNvPr id="8" name="Rectangle 7"/>
          <p:cNvSpPr/>
          <p:nvPr/>
        </p:nvSpPr>
        <p:spPr>
          <a:xfrm>
            <a:off x="4267200" y="4343400"/>
            <a:ext cx="3454400" cy="6096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latin typeface="Courier"/>
                <a:cs typeface="Courier"/>
              </a:rPr>
              <a:t>Directory</a:t>
            </a:r>
            <a:endParaRPr lang="en-US" sz="2400" dirty="0">
              <a:solidFill>
                <a:schemeClr val="tx1"/>
              </a:solidFill>
              <a:latin typeface="Courier"/>
              <a:cs typeface="Courier"/>
            </a:endParaRPr>
          </a:p>
        </p:txBody>
      </p:sp>
      <p:sp>
        <p:nvSpPr>
          <p:cNvPr id="9" name="Magnetic Disk 8"/>
          <p:cNvSpPr/>
          <p:nvPr/>
        </p:nvSpPr>
        <p:spPr>
          <a:xfrm>
            <a:off x="5384800" y="5562600"/>
            <a:ext cx="1219200" cy="838200"/>
          </a:xfrm>
          <a:prstGeom prst="flowChartMagneticDisk">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stCxn id="4" idx="2"/>
            <a:endCxn id="7" idx="0"/>
          </p:cNvCxnSpPr>
          <p:nvPr/>
        </p:nvCxnSpPr>
        <p:spPr>
          <a:xfrm>
            <a:off x="5994400" y="2514600"/>
            <a:ext cx="0" cy="6096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994400" y="3733800"/>
            <a:ext cx="0" cy="6096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994400" y="4953000"/>
            <a:ext cx="0" cy="6096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4" idx="1"/>
          </p:cNvCxnSpPr>
          <p:nvPr/>
        </p:nvCxnSpPr>
        <p:spPr>
          <a:xfrm>
            <a:off x="3454400" y="2209800"/>
            <a:ext cx="8128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7721600" y="2215848"/>
            <a:ext cx="8128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976872" y="1905001"/>
            <a:ext cx="1108146" cy="461665"/>
          </a:xfrm>
          <a:prstGeom prst="rect">
            <a:avLst/>
          </a:prstGeom>
          <a:noFill/>
        </p:spPr>
        <p:txBody>
          <a:bodyPr wrap="none" rtlCol="0">
            <a:spAutoFit/>
          </a:bodyPr>
          <a:lstStyle/>
          <a:p>
            <a:r>
              <a:rPr lang="en-US" sz="2400" dirty="0" smtClean="0">
                <a:latin typeface="Courier"/>
                <a:cs typeface="Courier"/>
              </a:rPr>
              <a:t>Query</a:t>
            </a:r>
            <a:endParaRPr lang="en-US" sz="2400" dirty="0">
              <a:latin typeface="Courier"/>
              <a:cs typeface="Courier"/>
            </a:endParaRPr>
          </a:p>
        </p:txBody>
      </p:sp>
      <p:sp>
        <p:nvSpPr>
          <p:cNvPr id="18" name="TextBox 17"/>
          <p:cNvSpPr txBox="1"/>
          <p:nvPr/>
        </p:nvSpPr>
        <p:spPr>
          <a:xfrm>
            <a:off x="8636000" y="1905001"/>
            <a:ext cx="1477538" cy="461665"/>
          </a:xfrm>
          <a:prstGeom prst="rect">
            <a:avLst/>
          </a:prstGeom>
          <a:noFill/>
        </p:spPr>
        <p:txBody>
          <a:bodyPr wrap="none" rtlCol="0">
            <a:spAutoFit/>
          </a:bodyPr>
          <a:lstStyle/>
          <a:p>
            <a:r>
              <a:rPr lang="en-US" sz="2400" dirty="0" err="1" smtClean="0">
                <a:latin typeface="Courier"/>
                <a:cs typeface="Courier"/>
              </a:rPr>
              <a:t>TopDocs</a:t>
            </a:r>
            <a:endParaRPr lang="en-US" sz="2400" dirty="0">
              <a:latin typeface="Courier"/>
              <a:cs typeface="Courier"/>
            </a:endParaRPr>
          </a:p>
        </p:txBody>
      </p:sp>
    </p:spTree>
    <p:extLst>
      <p:ext uri="{BB962C8B-B14F-4D97-AF65-F5344CB8AC3E}">
        <p14:creationId xmlns:p14="http://schemas.microsoft.com/office/powerpoint/2010/main" val="240923711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searching classes</a:t>
            </a:r>
            <a:endParaRPr lang="en-US" dirty="0"/>
          </a:p>
        </p:txBody>
      </p:sp>
      <p:sp>
        <p:nvSpPr>
          <p:cNvPr id="3" name="Content Placeholder 2"/>
          <p:cNvSpPr>
            <a:spLocks noGrp="1"/>
          </p:cNvSpPr>
          <p:nvPr>
            <p:ph idx="1"/>
          </p:nvPr>
        </p:nvSpPr>
        <p:spPr>
          <a:xfrm>
            <a:off x="304800" y="1600200"/>
            <a:ext cx="11582400" cy="4953000"/>
          </a:xfrm>
        </p:spPr>
        <p:txBody>
          <a:bodyPr/>
          <a:lstStyle/>
          <a:p>
            <a:r>
              <a:rPr lang="en-US" dirty="0" err="1" smtClean="0">
                <a:latin typeface="Courier"/>
                <a:cs typeface="Courier"/>
              </a:rPr>
              <a:t>TopDocs</a:t>
            </a:r>
            <a:endParaRPr lang="en-US" dirty="0" smtClean="0">
              <a:latin typeface="Courier"/>
              <a:cs typeface="Courier"/>
            </a:endParaRPr>
          </a:p>
          <a:p>
            <a:pPr lvl="1"/>
            <a:r>
              <a:rPr lang="en-US" dirty="0" smtClean="0">
                <a:cs typeface="Courier"/>
              </a:rPr>
              <a:t>Contains references to the top documents returned by a search</a:t>
            </a:r>
          </a:p>
          <a:p>
            <a:r>
              <a:rPr lang="en-US" dirty="0" err="1" smtClean="0">
                <a:latin typeface="Courier"/>
                <a:cs typeface="Courier"/>
              </a:rPr>
              <a:t>ScoreDoc</a:t>
            </a:r>
            <a:endParaRPr lang="en-US" dirty="0" smtClean="0">
              <a:latin typeface="Courier"/>
              <a:cs typeface="Courier"/>
            </a:endParaRPr>
          </a:p>
          <a:p>
            <a:pPr lvl="1"/>
            <a:r>
              <a:rPr lang="en-US" dirty="0" smtClean="0">
                <a:cs typeface="Courier"/>
              </a:rPr>
              <a:t>Represents a single search result</a:t>
            </a:r>
          </a:p>
          <a:p>
            <a:pPr marL="0" indent="0">
              <a:buNone/>
            </a:pPr>
            <a:endParaRPr lang="en-US" dirty="0">
              <a:latin typeface="Courier"/>
              <a:cs typeface="Courier"/>
            </a:endParaRPr>
          </a:p>
        </p:txBody>
      </p:sp>
    </p:spTree>
    <p:extLst>
      <p:ext uri="{BB962C8B-B14F-4D97-AF65-F5344CB8AC3E}">
        <p14:creationId xmlns:p14="http://schemas.microsoft.com/office/powerpoint/2010/main" val="267019500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a:cs typeface="Courier"/>
              </a:rPr>
              <a:t>s</a:t>
            </a:r>
            <a:r>
              <a:rPr lang="en-US" dirty="0" smtClean="0">
                <a:latin typeface="Courier"/>
                <a:cs typeface="Courier"/>
              </a:rPr>
              <a:t>earch()</a:t>
            </a:r>
            <a:r>
              <a:rPr lang="en-US" dirty="0" smtClean="0"/>
              <a:t> returns </a:t>
            </a:r>
            <a:r>
              <a:rPr lang="en-US" dirty="0" err="1" smtClean="0">
                <a:latin typeface="Courier"/>
                <a:cs typeface="Courier"/>
              </a:rPr>
              <a:t>TopDoc</a:t>
            </a:r>
            <a:r>
              <a:rPr lang="en-US" dirty="0" err="1" smtClean="0">
                <a:cs typeface="Courier"/>
              </a:rPr>
              <a:t>s</a:t>
            </a:r>
            <a:endParaRPr lang="en-US" dirty="0">
              <a:cs typeface="Courier"/>
            </a:endParaRPr>
          </a:p>
        </p:txBody>
      </p:sp>
      <p:sp>
        <p:nvSpPr>
          <p:cNvPr id="3" name="Content Placeholder 2"/>
          <p:cNvSpPr>
            <a:spLocks noGrp="1"/>
          </p:cNvSpPr>
          <p:nvPr>
            <p:ph idx="1"/>
          </p:nvPr>
        </p:nvSpPr>
        <p:spPr>
          <a:xfrm>
            <a:off x="609600" y="1447801"/>
            <a:ext cx="10972800" cy="5349977"/>
          </a:xfrm>
        </p:spPr>
        <p:txBody>
          <a:bodyPr>
            <a:noAutofit/>
          </a:bodyPr>
          <a:lstStyle/>
          <a:p>
            <a:pPr marL="0" indent="0">
              <a:buNone/>
            </a:pPr>
            <a:r>
              <a:rPr lang="en-US" sz="2400" dirty="0" smtClean="0">
                <a:latin typeface="Courier"/>
                <a:cs typeface="Courier"/>
              </a:rPr>
              <a:t>import </a:t>
            </a:r>
            <a:r>
              <a:rPr lang="en-US" sz="2400" dirty="0" err="1" smtClean="0">
                <a:latin typeface="Courier"/>
                <a:cs typeface="Courier"/>
              </a:rPr>
              <a:t>org.apache.lucene.search.</a:t>
            </a:r>
            <a:r>
              <a:rPr lang="en-US" sz="2400" b="1" dirty="0" err="1" smtClean="0">
                <a:latin typeface="Courier"/>
                <a:cs typeface="Courier"/>
              </a:rPr>
              <a:t>TopDocs</a:t>
            </a:r>
            <a:r>
              <a:rPr lang="en-US" sz="2400" dirty="0" smtClean="0">
                <a:latin typeface="Courier"/>
                <a:cs typeface="Courier"/>
              </a:rPr>
              <a:t>;</a:t>
            </a:r>
          </a:p>
          <a:p>
            <a:pPr marL="0" indent="0">
              <a:buNone/>
            </a:pPr>
            <a:r>
              <a:rPr lang="en-US" sz="2400" dirty="0" smtClean="0">
                <a:latin typeface="Courier"/>
                <a:cs typeface="Courier"/>
              </a:rPr>
              <a:t>...</a:t>
            </a:r>
          </a:p>
          <a:p>
            <a:pPr marL="0" indent="0">
              <a:buNone/>
            </a:pPr>
            <a:r>
              <a:rPr lang="en-US" sz="2400" dirty="0" smtClean="0">
                <a:latin typeface="Courier"/>
                <a:cs typeface="Courier"/>
              </a:rPr>
              <a:t>public static void search(String </a:t>
            </a:r>
            <a:r>
              <a:rPr lang="en-US" sz="2400" dirty="0" err="1" smtClean="0">
                <a:latin typeface="Courier"/>
                <a:cs typeface="Courier"/>
              </a:rPr>
              <a:t>indexDir</a:t>
            </a:r>
            <a:r>
              <a:rPr lang="en-US" sz="2400" dirty="0" smtClean="0">
                <a:latin typeface="Courier"/>
                <a:cs typeface="Courier"/>
              </a:rPr>
              <a:t>, String q)</a:t>
            </a:r>
          </a:p>
          <a:p>
            <a:pPr marL="0" indent="0">
              <a:buNone/>
            </a:pPr>
            <a:r>
              <a:rPr lang="en-US" sz="2400" dirty="0" smtClean="0">
                <a:latin typeface="Courier"/>
                <a:cs typeface="Courier"/>
              </a:rPr>
              <a:t>		throws </a:t>
            </a:r>
            <a:r>
              <a:rPr lang="en-US" sz="2400" dirty="0" err="1" smtClean="0">
                <a:latin typeface="Courier"/>
                <a:cs typeface="Courier"/>
              </a:rPr>
              <a:t>IOException</a:t>
            </a:r>
            <a:r>
              <a:rPr lang="en-US" sz="2400" dirty="0" smtClean="0">
                <a:latin typeface="Courier"/>
                <a:cs typeface="Courier"/>
              </a:rPr>
              <a:t>, </a:t>
            </a:r>
            <a:r>
              <a:rPr lang="en-US" sz="2400" dirty="0" err="1" smtClean="0">
                <a:latin typeface="Courier"/>
                <a:cs typeface="Courier"/>
              </a:rPr>
              <a:t>ParseException</a:t>
            </a:r>
            <a:r>
              <a:rPr lang="en-US" sz="2400" dirty="0" smtClean="0">
                <a:latin typeface="Courier"/>
                <a:cs typeface="Courier"/>
              </a:rPr>
              <a:t> </a:t>
            </a:r>
          </a:p>
          <a:p>
            <a:pPr marL="0" indent="0">
              <a:buNone/>
            </a:pPr>
            <a:r>
              <a:rPr lang="en-US" sz="2400" dirty="0" smtClean="0">
                <a:latin typeface="Courier"/>
                <a:cs typeface="Courier"/>
              </a:rPr>
              <a:t>	...</a:t>
            </a:r>
          </a:p>
          <a:p>
            <a:pPr marL="0" indent="0">
              <a:buNone/>
            </a:pPr>
            <a:r>
              <a:rPr lang="en-US" sz="2400" dirty="0">
                <a:latin typeface="Courier"/>
                <a:cs typeface="Courier"/>
              </a:rPr>
              <a:t>	</a:t>
            </a:r>
            <a:r>
              <a:rPr lang="en-US" sz="2400" dirty="0" err="1" smtClean="0">
                <a:latin typeface="Courier"/>
                <a:cs typeface="Courier"/>
              </a:rPr>
              <a:t>IndexSearcher</a:t>
            </a:r>
            <a:r>
              <a:rPr lang="en-US" sz="2400" dirty="0" smtClean="0">
                <a:latin typeface="Courier"/>
                <a:cs typeface="Courier"/>
              </a:rPr>
              <a:t> is = ...;</a:t>
            </a:r>
          </a:p>
          <a:p>
            <a:pPr marL="0" indent="0">
              <a:buNone/>
            </a:pPr>
            <a:r>
              <a:rPr lang="en-US" sz="2400" dirty="0" smtClean="0">
                <a:latin typeface="Courier"/>
                <a:cs typeface="Courier"/>
              </a:rPr>
              <a:t>	...</a:t>
            </a:r>
          </a:p>
          <a:p>
            <a:pPr marL="0" indent="0">
              <a:buNone/>
            </a:pPr>
            <a:r>
              <a:rPr lang="en-US" sz="2400" dirty="0" smtClean="0">
                <a:latin typeface="Courier"/>
                <a:cs typeface="Courier"/>
              </a:rPr>
              <a:t>	Query query = ...;</a:t>
            </a:r>
          </a:p>
          <a:p>
            <a:pPr marL="0" indent="0">
              <a:buNone/>
            </a:pPr>
            <a:r>
              <a:rPr lang="en-US" sz="2400" dirty="0" smtClean="0">
                <a:latin typeface="Courier"/>
                <a:cs typeface="Courier"/>
              </a:rPr>
              <a:t>	...</a:t>
            </a:r>
          </a:p>
          <a:p>
            <a:pPr marL="0" indent="0">
              <a:buNone/>
            </a:pPr>
            <a:r>
              <a:rPr lang="en-US" sz="2400" dirty="0">
                <a:latin typeface="Courier"/>
                <a:cs typeface="Courier"/>
              </a:rPr>
              <a:t>	</a:t>
            </a:r>
            <a:r>
              <a:rPr lang="en-US" sz="2400" b="1" dirty="0" err="1" smtClean="0">
                <a:latin typeface="Courier"/>
                <a:cs typeface="Courier"/>
              </a:rPr>
              <a:t>TopDocs</a:t>
            </a:r>
            <a:r>
              <a:rPr lang="en-US" sz="2400" dirty="0" smtClean="0">
                <a:latin typeface="Courier"/>
                <a:cs typeface="Courier"/>
              </a:rPr>
              <a:t> hits = </a:t>
            </a:r>
            <a:r>
              <a:rPr lang="en-US" sz="2400" dirty="0" err="1" smtClean="0">
                <a:latin typeface="Courier"/>
                <a:cs typeface="Courier"/>
              </a:rPr>
              <a:t>is.</a:t>
            </a:r>
            <a:r>
              <a:rPr lang="en-US" sz="2400" b="1" dirty="0" err="1" smtClean="0">
                <a:latin typeface="Courier"/>
                <a:cs typeface="Courier"/>
              </a:rPr>
              <a:t>search</a:t>
            </a:r>
            <a:r>
              <a:rPr lang="en-US" sz="2400" dirty="0" smtClean="0">
                <a:latin typeface="Courier"/>
                <a:cs typeface="Courier"/>
              </a:rPr>
              <a:t>(query, 10);</a:t>
            </a:r>
          </a:p>
          <a:p>
            <a:pPr marL="0" indent="0">
              <a:buNone/>
            </a:pPr>
            <a:r>
              <a:rPr lang="en-US" sz="2400" dirty="0" smtClean="0">
                <a:latin typeface="Courier"/>
                <a:cs typeface="Courier"/>
              </a:rPr>
              <a:t>}</a:t>
            </a:r>
          </a:p>
          <a:p>
            <a:pPr marL="0" indent="0">
              <a:buNone/>
            </a:pPr>
            <a:endParaRPr lang="en-US" sz="2400" dirty="0" smtClean="0"/>
          </a:p>
          <a:p>
            <a:pPr marL="0" indent="0">
              <a:buNone/>
            </a:pPr>
            <a:endParaRPr lang="en-US" sz="2400" dirty="0"/>
          </a:p>
        </p:txBody>
      </p:sp>
    </p:spTree>
    <p:extLst>
      <p:ext uri="{BB962C8B-B14F-4D97-AF65-F5344CB8AC3E}">
        <p14:creationId xmlns:p14="http://schemas.microsoft.com/office/powerpoint/2010/main" val="146147579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TopDoc</a:t>
            </a:r>
            <a:r>
              <a:rPr lang="en-US" dirty="0" err="1" smtClean="0">
                <a:cs typeface="Courier"/>
              </a:rPr>
              <a:t>s</a:t>
            </a:r>
            <a:r>
              <a:rPr lang="en-US" dirty="0" smtClean="0"/>
              <a:t> contain </a:t>
            </a:r>
            <a:r>
              <a:rPr lang="en-US" dirty="0" err="1" smtClean="0">
                <a:latin typeface="Courier"/>
                <a:cs typeface="Courier"/>
              </a:rPr>
              <a:t>ScoreDoc</a:t>
            </a:r>
            <a:r>
              <a:rPr lang="en-US" dirty="0" err="1" smtClean="0">
                <a:cs typeface="Courier"/>
              </a:rPr>
              <a:t>s</a:t>
            </a:r>
            <a:endParaRPr lang="en-US" dirty="0">
              <a:cs typeface="Courier"/>
            </a:endParaRPr>
          </a:p>
        </p:txBody>
      </p:sp>
      <p:sp>
        <p:nvSpPr>
          <p:cNvPr id="3" name="Content Placeholder 2"/>
          <p:cNvSpPr>
            <a:spLocks noGrp="1"/>
          </p:cNvSpPr>
          <p:nvPr>
            <p:ph idx="1"/>
          </p:nvPr>
        </p:nvSpPr>
        <p:spPr>
          <a:xfrm>
            <a:off x="609600" y="1524000"/>
            <a:ext cx="10972800" cy="5377286"/>
          </a:xfrm>
        </p:spPr>
        <p:txBody>
          <a:bodyPr>
            <a:noAutofit/>
          </a:bodyPr>
          <a:lstStyle/>
          <a:p>
            <a:pPr marL="0" indent="0">
              <a:buNone/>
            </a:pPr>
            <a:r>
              <a:rPr lang="en-US" sz="2000" dirty="0" smtClean="0">
                <a:latin typeface="Courier"/>
                <a:cs typeface="Courier"/>
              </a:rPr>
              <a:t>import </a:t>
            </a:r>
            <a:r>
              <a:rPr lang="en-US" sz="2000" dirty="0" err="1" smtClean="0">
                <a:latin typeface="Courier"/>
                <a:cs typeface="Courier"/>
              </a:rPr>
              <a:t>org.apache.lucene.search.</a:t>
            </a:r>
            <a:r>
              <a:rPr lang="en-US" sz="2000" b="1" dirty="0" err="1" smtClean="0">
                <a:latin typeface="Courier"/>
                <a:cs typeface="Courier"/>
              </a:rPr>
              <a:t>ScoreDoc</a:t>
            </a:r>
            <a:r>
              <a:rPr lang="en-US" sz="2000" dirty="0" smtClean="0">
                <a:latin typeface="Courier"/>
                <a:cs typeface="Courier"/>
              </a:rPr>
              <a:t>;</a:t>
            </a:r>
          </a:p>
          <a:p>
            <a:pPr marL="0" indent="0">
              <a:buNone/>
            </a:pPr>
            <a:r>
              <a:rPr lang="en-US" sz="2000" dirty="0" smtClean="0">
                <a:latin typeface="Courier"/>
                <a:cs typeface="Courier"/>
              </a:rPr>
              <a:t>...</a:t>
            </a:r>
          </a:p>
          <a:p>
            <a:pPr marL="0" indent="0">
              <a:buNone/>
            </a:pPr>
            <a:r>
              <a:rPr lang="en-US" sz="2000" dirty="0" smtClean="0">
                <a:latin typeface="Courier"/>
                <a:cs typeface="Courier"/>
              </a:rPr>
              <a:t>public static void search(String </a:t>
            </a:r>
            <a:r>
              <a:rPr lang="en-US" sz="2000" dirty="0" err="1" smtClean="0">
                <a:latin typeface="Courier"/>
                <a:cs typeface="Courier"/>
              </a:rPr>
              <a:t>indexDir</a:t>
            </a:r>
            <a:r>
              <a:rPr lang="en-US" sz="2000" dirty="0" smtClean="0">
                <a:latin typeface="Courier"/>
                <a:cs typeface="Courier"/>
              </a:rPr>
              <a:t>, String q)</a:t>
            </a:r>
          </a:p>
          <a:p>
            <a:pPr marL="0" indent="0">
              <a:buNone/>
            </a:pPr>
            <a:r>
              <a:rPr lang="en-US" sz="2000" dirty="0" smtClean="0">
                <a:latin typeface="Courier"/>
                <a:cs typeface="Courier"/>
              </a:rPr>
              <a:t>		throws </a:t>
            </a:r>
            <a:r>
              <a:rPr lang="en-US" sz="2000" dirty="0" err="1" smtClean="0">
                <a:latin typeface="Courier"/>
                <a:cs typeface="Courier"/>
              </a:rPr>
              <a:t>IOException</a:t>
            </a:r>
            <a:r>
              <a:rPr lang="en-US" sz="2000" dirty="0" smtClean="0">
                <a:latin typeface="Courier"/>
                <a:cs typeface="Courier"/>
              </a:rPr>
              <a:t>, </a:t>
            </a:r>
            <a:r>
              <a:rPr lang="en-US" sz="2000" dirty="0" err="1" smtClean="0">
                <a:latin typeface="Courier"/>
                <a:cs typeface="Courier"/>
              </a:rPr>
              <a:t>ParseException</a:t>
            </a:r>
            <a:r>
              <a:rPr lang="en-US" sz="2000" dirty="0" smtClean="0">
                <a:latin typeface="Courier"/>
                <a:cs typeface="Courier"/>
              </a:rPr>
              <a:t> </a:t>
            </a:r>
          </a:p>
          <a:p>
            <a:pPr marL="0" indent="0">
              <a:buNone/>
            </a:pPr>
            <a:r>
              <a:rPr lang="en-US" sz="2000" dirty="0" smtClean="0">
                <a:latin typeface="Courier"/>
                <a:cs typeface="Courier"/>
              </a:rPr>
              <a:t>	...</a:t>
            </a:r>
          </a:p>
          <a:p>
            <a:pPr marL="0" indent="0">
              <a:buNone/>
            </a:pPr>
            <a:r>
              <a:rPr lang="en-US" sz="2000" dirty="0">
                <a:latin typeface="Courier"/>
                <a:cs typeface="Courier"/>
              </a:rPr>
              <a:t>	</a:t>
            </a:r>
            <a:r>
              <a:rPr lang="en-US" sz="2000" dirty="0" err="1" smtClean="0">
                <a:latin typeface="Courier"/>
                <a:cs typeface="Courier"/>
              </a:rPr>
              <a:t>IndexSearcher</a:t>
            </a:r>
            <a:r>
              <a:rPr lang="en-US" sz="2000" dirty="0" smtClean="0">
                <a:latin typeface="Courier"/>
                <a:cs typeface="Courier"/>
              </a:rPr>
              <a:t> is = ...;</a:t>
            </a:r>
          </a:p>
          <a:p>
            <a:pPr marL="0" indent="0">
              <a:buNone/>
            </a:pPr>
            <a:r>
              <a:rPr lang="en-US" sz="2000" dirty="0" smtClean="0">
                <a:latin typeface="Courier"/>
                <a:cs typeface="Courier"/>
              </a:rPr>
              <a:t>	...</a:t>
            </a:r>
          </a:p>
          <a:p>
            <a:pPr marL="0" indent="0">
              <a:buNone/>
            </a:pPr>
            <a:r>
              <a:rPr lang="en-US" sz="2000" dirty="0">
                <a:latin typeface="Courier"/>
                <a:cs typeface="Courier"/>
              </a:rPr>
              <a:t>	</a:t>
            </a:r>
            <a:r>
              <a:rPr lang="en-US" sz="2000" dirty="0" err="1" smtClean="0">
                <a:latin typeface="Courier"/>
                <a:cs typeface="Courier"/>
              </a:rPr>
              <a:t>TopDocs</a:t>
            </a:r>
            <a:r>
              <a:rPr lang="en-US" sz="2000" dirty="0" smtClean="0">
                <a:latin typeface="Courier"/>
                <a:cs typeface="Courier"/>
              </a:rPr>
              <a:t> hits = ...;</a:t>
            </a:r>
          </a:p>
          <a:p>
            <a:pPr marL="0" indent="0">
              <a:buNone/>
            </a:pPr>
            <a:r>
              <a:rPr lang="en-US" sz="2000" dirty="0">
                <a:latin typeface="Courier"/>
                <a:cs typeface="Courier"/>
              </a:rPr>
              <a:t>	</a:t>
            </a:r>
            <a:r>
              <a:rPr lang="en-US" sz="2000" dirty="0" smtClean="0">
                <a:latin typeface="Courier"/>
                <a:cs typeface="Courier"/>
              </a:rPr>
              <a:t>...</a:t>
            </a:r>
          </a:p>
          <a:p>
            <a:pPr marL="0" indent="0">
              <a:buNone/>
            </a:pPr>
            <a:r>
              <a:rPr lang="en-US" sz="2000" dirty="0">
                <a:latin typeface="Courier"/>
                <a:cs typeface="Courier"/>
              </a:rPr>
              <a:t>	</a:t>
            </a:r>
            <a:r>
              <a:rPr lang="fr-FR" sz="2000" dirty="0" smtClean="0">
                <a:latin typeface="Courier"/>
                <a:cs typeface="Courier"/>
              </a:rPr>
              <a:t>for(</a:t>
            </a:r>
            <a:r>
              <a:rPr lang="fr-FR" sz="2000" b="1" dirty="0" err="1" smtClean="0">
                <a:latin typeface="Courier"/>
                <a:cs typeface="Courier"/>
              </a:rPr>
              <a:t>ScoreDoc</a:t>
            </a:r>
            <a:r>
              <a:rPr lang="fr-FR" sz="2000" dirty="0" smtClean="0">
                <a:latin typeface="Courier"/>
                <a:cs typeface="Courier"/>
              </a:rPr>
              <a:t> </a:t>
            </a:r>
            <a:r>
              <a:rPr lang="fr-FR" sz="2000" dirty="0" err="1" smtClean="0">
                <a:latin typeface="Courier"/>
                <a:cs typeface="Courier"/>
              </a:rPr>
              <a:t>scoreDoc</a:t>
            </a:r>
            <a:r>
              <a:rPr lang="fr-FR" sz="2000" dirty="0" smtClean="0">
                <a:latin typeface="Courier"/>
                <a:cs typeface="Courier"/>
              </a:rPr>
              <a:t> : </a:t>
            </a:r>
            <a:r>
              <a:rPr lang="fr-FR" sz="2000" dirty="0" err="1" smtClean="0">
                <a:latin typeface="Courier"/>
                <a:cs typeface="Courier"/>
              </a:rPr>
              <a:t>hits.</a:t>
            </a:r>
            <a:r>
              <a:rPr lang="fr-FR" sz="2000" b="1" dirty="0" err="1" smtClean="0">
                <a:latin typeface="Courier"/>
                <a:cs typeface="Courier"/>
              </a:rPr>
              <a:t>scoreDocs</a:t>
            </a:r>
            <a:r>
              <a:rPr lang="fr-FR" sz="2000" dirty="0" smtClean="0">
                <a:latin typeface="Courier"/>
                <a:cs typeface="Courier"/>
              </a:rPr>
              <a:t>) {</a:t>
            </a:r>
          </a:p>
          <a:p>
            <a:pPr marL="0" indent="0">
              <a:buNone/>
            </a:pPr>
            <a:r>
              <a:rPr lang="fr-FR" sz="2000" dirty="0">
                <a:latin typeface="Courier"/>
                <a:cs typeface="Courier"/>
              </a:rPr>
              <a:t>	</a:t>
            </a:r>
            <a:r>
              <a:rPr lang="fr-FR" sz="2000" dirty="0" smtClean="0">
                <a:latin typeface="Courier"/>
                <a:cs typeface="Courier"/>
              </a:rPr>
              <a:t>	Document doc = </a:t>
            </a:r>
            <a:r>
              <a:rPr lang="fr-FR" sz="2000" dirty="0" err="1" smtClean="0">
                <a:latin typeface="Courier"/>
                <a:cs typeface="Courier"/>
              </a:rPr>
              <a:t>is.</a:t>
            </a:r>
            <a:r>
              <a:rPr lang="fr-FR" sz="2000" b="1" dirty="0" err="1" smtClean="0">
                <a:latin typeface="Courier"/>
                <a:cs typeface="Courier"/>
              </a:rPr>
              <a:t>doc</a:t>
            </a:r>
            <a:r>
              <a:rPr lang="fr-FR" sz="2000" dirty="0" smtClean="0">
                <a:latin typeface="Courier"/>
                <a:cs typeface="Courier"/>
              </a:rPr>
              <a:t>(</a:t>
            </a:r>
            <a:r>
              <a:rPr lang="fr-FR" sz="2000" dirty="0" err="1" smtClean="0">
                <a:latin typeface="Courier"/>
                <a:cs typeface="Courier"/>
              </a:rPr>
              <a:t>scoreDoc.</a:t>
            </a:r>
            <a:r>
              <a:rPr lang="fr-FR" sz="2000" b="1" dirty="0" err="1" smtClean="0">
                <a:latin typeface="Courier"/>
                <a:cs typeface="Courier"/>
              </a:rPr>
              <a:t>doc</a:t>
            </a:r>
            <a:r>
              <a:rPr lang="fr-FR" sz="2000" dirty="0" smtClean="0">
                <a:latin typeface="Courier"/>
                <a:cs typeface="Courier"/>
              </a:rPr>
              <a:t>);</a:t>
            </a:r>
          </a:p>
          <a:p>
            <a:pPr marL="0" indent="0">
              <a:buNone/>
            </a:pPr>
            <a:r>
              <a:rPr lang="fr-FR" sz="2000" dirty="0">
                <a:latin typeface="Courier"/>
                <a:cs typeface="Courier"/>
              </a:rPr>
              <a:t>	</a:t>
            </a:r>
            <a:r>
              <a:rPr lang="fr-FR" sz="2000" dirty="0" smtClean="0">
                <a:latin typeface="Courier"/>
                <a:cs typeface="Courier"/>
              </a:rPr>
              <a:t>	</a:t>
            </a:r>
            <a:r>
              <a:rPr lang="fr-FR" sz="2000" dirty="0" err="1" smtClean="0">
                <a:latin typeface="Courier"/>
                <a:cs typeface="Courier"/>
              </a:rPr>
              <a:t>System.out.println</a:t>
            </a:r>
            <a:r>
              <a:rPr lang="fr-FR" sz="2000" dirty="0" smtClean="0">
                <a:latin typeface="Courier"/>
                <a:cs typeface="Courier"/>
              </a:rPr>
              <a:t>(</a:t>
            </a:r>
            <a:r>
              <a:rPr lang="fr-FR" sz="2000" dirty="0" err="1" smtClean="0">
                <a:latin typeface="Courier"/>
                <a:cs typeface="Courier"/>
              </a:rPr>
              <a:t>doc.</a:t>
            </a:r>
            <a:r>
              <a:rPr lang="fr-FR" sz="2000" b="1" dirty="0" err="1" smtClean="0">
                <a:latin typeface="Courier"/>
                <a:cs typeface="Courier"/>
              </a:rPr>
              <a:t>get</a:t>
            </a:r>
            <a:r>
              <a:rPr lang="fr-FR" sz="2000" dirty="0" smtClean="0">
                <a:latin typeface="Courier"/>
                <a:cs typeface="Courier"/>
              </a:rPr>
              <a:t>("</a:t>
            </a:r>
            <a:r>
              <a:rPr lang="fr-FR" sz="2000" dirty="0" err="1" smtClean="0">
                <a:latin typeface="Courier"/>
                <a:cs typeface="Courier"/>
              </a:rPr>
              <a:t>fullpath</a:t>
            </a:r>
            <a:r>
              <a:rPr lang="fr-FR" sz="2000" dirty="0" smtClean="0">
                <a:latin typeface="Courier"/>
                <a:cs typeface="Courier"/>
              </a:rPr>
              <a:t>"));</a:t>
            </a:r>
          </a:p>
          <a:p>
            <a:pPr marL="0" indent="0">
              <a:buNone/>
            </a:pPr>
            <a:r>
              <a:rPr lang="fr-FR" sz="2000" dirty="0">
                <a:latin typeface="Courier"/>
                <a:cs typeface="Courier"/>
              </a:rPr>
              <a:t>	</a:t>
            </a:r>
            <a:r>
              <a:rPr lang="fr-FR" sz="2000" dirty="0" smtClean="0">
                <a:latin typeface="Courier"/>
                <a:cs typeface="Courier"/>
              </a:rPr>
              <a:t>}</a:t>
            </a:r>
            <a:endParaRPr lang="en-US" sz="2000" dirty="0" smtClean="0">
              <a:latin typeface="Courier"/>
              <a:cs typeface="Courier"/>
            </a:endParaRPr>
          </a:p>
          <a:p>
            <a:pPr marL="0" indent="0">
              <a:buNone/>
            </a:pPr>
            <a:r>
              <a:rPr lang="en-US" sz="2000" dirty="0" smtClean="0">
                <a:latin typeface="Courier"/>
                <a:cs typeface="Courier"/>
              </a:rPr>
              <a:t>}</a:t>
            </a:r>
          </a:p>
          <a:p>
            <a:pPr marL="0" indent="0">
              <a:buNone/>
            </a:pPr>
            <a:endParaRPr lang="en-US" sz="2000" dirty="0" smtClean="0"/>
          </a:p>
          <a:p>
            <a:pPr marL="0" indent="0">
              <a:buNone/>
            </a:pPr>
            <a:endParaRPr lang="en-US" sz="2000" dirty="0"/>
          </a:p>
        </p:txBody>
      </p:sp>
    </p:spTree>
    <p:extLst>
      <p:ext uri="{BB962C8B-B14F-4D97-AF65-F5344CB8AC3E}">
        <p14:creationId xmlns:p14="http://schemas.microsoft.com/office/powerpoint/2010/main" val="105412862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ourier"/>
              </a:rPr>
              <a:t>Closing </a:t>
            </a:r>
            <a:r>
              <a:rPr lang="en-US" dirty="0" err="1" smtClean="0">
                <a:latin typeface="Courier"/>
                <a:cs typeface="Courier"/>
              </a:rPr>
              <a:t>IndexReader</a:t>
            </a:r>
            <a:endParaRPr lang="en-US" dirty="0">
              <a:latin typeface="Courier"/>
              <a:cs typeface="Courier"/>
            </a:endParaRPr>
          </a:p>
        </p:txBody>
      </p:sp>
      <p:sp>
        <p:nvSpPr>
          <p:cNvPr id="3" name="Content Placeholder 2"/>
          <p:cNvSpPr>
            <a:spLocks noGrp="1"/>
          </p:cNvSpPr>
          <p:nvPr>
            <p:ph idx="1"/>
          </p:nvPr>
        </p:nvSpPr>
        <p:spPr>
          <a:xfrm>
            <a:off x="527138" y="1343042"/>
            <a:ext cx="10972800" cy="4991226"/>
          </a:xfrm>
        </p:spPr>
        <p:txBody>
          <a:bodyPr>
            <a:noAutofit/>
          </a:bodyPr>
          <a:lstStyle/>
          <a:p>
            <a:pPr marL="0" indent="0">
              <a:buNone/>
            </a:pPr>
            <a:r>
              <a:rPr lang="en-US" sz="2400" dirty="0" smtClean="0">
                <a:latin typeface="Courier"/>
                <a:cs typeface="Courier"/>
              </a:rPr>
              <a:t>public static void search(String </a:t>
            </a:r>
            <a:r>
              <a:rPr lang="en-US" sz="2400" dirty="0" err="1" smtClean="0">
                <a:latin typeface="Courier"/>
                <a:cs typeface="Courier"/>
              </a:rPr>
              <a:t>indexDir</a:t>
            </a:r>
            <a:r>
              <a:rPr lang="en-US" sz="2400" dirty="0" smtClean="0">
                <a:latin typeface="Courier"/>
                <a:cs typeface="Courier"/>
              </a:rPr>
              <a:t>, String q)</a:t>
            </a:r>
          </a:p>
          <a:p>
            <a:pPr marL="0" indent="0">
              <a:buNone/>
            </a:pPr>
            <a:r>
              <a:rPr lang="en-US" sz="2400" dirty="0" smtClean="0">
                <a:latin typeface="Courier"/>
                <a:cs typeface="Courier"/>
              </a:rPr>
              <a:t>		throws </a:t>
            </a:r>
            <a:r>
              <a:rPr lang="en-US" sz="2400" dirty="0" err="1" smtClean="0">
                <a:latin typeface="Courier"/>
                <a:cs typeface="Courier"/>
              </a:rPr>
              <a:t>IOException</a:t>
            </a:r>
            <a:r>
              <a:rPr lang="en-US" sz="2400" dirty="0" smtClean="0">
                <a:latin typeface="Courier"/>
                <a:cs typeface="Courier"/>
              </a:rPr>
              <a:t>, </a:t>
            </a:r>
            <a:r>
              <a:rPr lang="en-US" sz="2400" dirty="0" err="1" smtClean="0">
                <a:latin typeface="Courier"/>
                <a:cs typeface="Courier"/>
              </a:rPr>
              <a:t>ParseException</a:t>
            </a:r>
            <a:r>
              <a:rPr lang="en-US" sz="2400" dirty="0" smtClean="0">
                <a:latin typeface="Courier"/>
                <a:cs typeface="Courier"/>
              </a:rPr>
              <a:t> </a:t>
            </a:r>
          </a:p>
          <a:p>
            <a:pPr marL="0" indent="0">
              <a:buNone/>
            </a:pPr>
            <a:r>
              <a:rPr lang="en-US" sz="2400" dirty="0" smtClean="0">
                <a:latin typeface="Courier"/>
                <a:cs typeface="Courier"/>
              </a:rPr>
              <a:t>	...</a:t>
            </a:r>
          </a:p>
          <a:p>
            <a:pPr marL="0" indent="0">
              <a:buNone/>
            </a:pPr>
            <a:r>
              <a:rPr lang="en-US" sz="2400" dirty="0">
                <a:latin typeface="Courier"/>
                <a:cs typeface="Courier"/>
              </a:rPr>
              <a:t>	</a:t>
            </a:r>
            <a:r>
              <a:rPr lang="en-US" sz="2400" dirty="0" err="1" smtClean="0">
                <a:latin typeface="Courier"/>
                <a:cs typeface="Courier"/>
              </a:rPr>
              <a:t>IndexReader</a:t>
            </a:r>
            <a:r>
              <a:rPr lang="en-US" sz="2400" dirty="0" smtClean="0">
                <a:latin typeface="Courier"/>
                <a:cs typeface="Courier"/>
              </a:rPr>
              <a:t> </a:t>
            </a:r>
            <a:r>
              <a:rPr lang="en-US" sz="2400" dirty="0" err="1" smtClean="0">
                <a:latin typeface="Courier"/>
                <a:cs typeface="Courier"/>
              </a:rPr>
              <a:t>indexReader</a:t>
            </a:r>
            <a:r>
              <a:rPr lang="en-US" sz="2400" dirty="0" smtClean="0">
                <a:latin typeface="Courier"/>
                <a:cs typeface="Courier"/>
              </a:rPr>
              <a:t> = ...;</a:t>
            </a:r>
          </a:p>
          <a:p>
            <a:pPr marL="0" indent="0">
              <a:buNone/>
            </a:pPr>
            <a:r>
              <a:rPr lang="en-US" sz="2400" dirty="0" smtClean="0">
                <a:latin typeface="Courier"/>
                <a:cs typeface="Courier"/>
              </a:rPr>
              <a:t>	...</a:t>
            </a:r>
          </a:p>
          <a:p>
            <a:pPr marL="0" indent="0">
              <a:buNone/>
            </a:pPr>
            <a:r>
              <a:rPr lang="en-US" sz="2400" dirty="0" smtClean="0">
                <a:latin typeface="Courier"/>
                <a:cs typeface="Courier"/>
              </a:rPr>
              <a:t>	</a:t>
            </a:r>
            <a:r>
              <a:rPr lang="en-US" sz="2400" dirty="0" err="1" smtClean="0">
                <a:latin typeface="Courier"/>
                <a:cs typeface="Courier"/>
              </a:rPr>
              <a:t>indexReader.</a:t>
            </a:r>
            <a:r>
              <a:rPr lang="en-US" sz="2400" b="1" dirty="0" err="1" smtClean="0">
                <a:latin typeface="Courier"/>
                <a:cs typeface="Courier"/>
              </a:rPr>
              <a:t>close</a:t>
            </a:r>
            <a:r>
              <a:rPr lang="en-US" sz="2400" dirty="0" smtClean="0">
                <a:latin typeface="Courier"/>
                <a:cs typeface="Courier"/>
              </a:rPr>
              <a:t>();</a:t>
            </a:r>
          </a:p>
          <a:p>
            <a:pPr marL="0" indent="0">
              <a:buNone/>
            </a:pPr>
            <a:r>
              <a:rPr lang="en-US" sz="2400" dirty="0">
                <a:latin typeface="Courier"/>
                <a:cs typeface="Courier"/>
              </a:rPr>
              <a:t>}</a:t>
            </a:r>
            <a:endParaRPr lang="en-US" sz="2400" dirty="0" smtClean="0">
              <a:latin typeface="Courier"/>
              <a:cs typeface="Courier"/>
            </a:endParaRPr>
          </a:p>
          <a:p>
            <a:pPr marL="0" indent="0">
              <a:buNone/>
            </a:pPr>
            <a:endParaRPr lang="en-US" sz="2400" dirty="0" smtClean="0"/>
          </a:p>
          <a:p>
            <a:r>
              <a:rPr lang="en-US" sz="2400" dirty="0"/>
              <a:t> </a:t>
            </a:r>
            <a:r>
              <a:rPr lang="en-US" sz="2400" dirty="0" smtClean="0"/>
              <a:t>Closes </a:t>
            </a:r>
            <a:r>
              <a:rPr lang="en-US" sz="2400" dirty="0"/>
              <a:t>files associated with this index.</a:t>
            </a:r>
          </a:p>
          <a:p>
            <a:r>
              <a:rPr lang="en-US" sz="2400" dirty="0"/>
              <a:t> </a:t>
            </a:r>
            <a:r>
              <a:rPr lang="en-US" sz="2400" dirty="0" smtClean="0"/>
              <a:t>Also </a:t>
            </a:r>
            <a:r>
              <a:rPr lang="en-US" sz="2400" dirty="0"/>
              <a:t>saves any new deletions to disk.</a:t>
            </a:r>
          </a:p>
          <a:p>
            <a:r>
              <a:rPr lang="en-US" sz="2400" dirty="0" smtClean="0"/>
              <a:t> No </a:t>
            </a:r>
            <a:r>
              <a:rPr lang="en-US" sz="2400" dirty="0"/>
              <a:t>other methods should be called after this has been called.</a:t>
            </a:r>
          </a:p>
        </p:txBody>
      </p:sp>
    </p:spTree>
    <p:extLst>
      <p:ext uri="{BB962C8B-B14F-4D97-AF65-F5344CB8AC3E}">
        <p14:creationId xmlns:p14="http://schemas.microsoft.com/office/powerpoint/2010/main" val="14488385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ourier"/>
              </a:rPr>
              <a:t>Closing </a:t>
            </a:r>
            <a:r>
              <a:rPr lang="en-US" dirty="0" err="1" smtClean="0">
                <a:latin typeface="Courier"/>
                <a:cs typeface="Courier"/>
              </a:rPr>
              <a:t>IndexWriter</a:t>
            </a:r>
            <a:endParaRPr lang="en-US" dirty="0">
              <a:latin typeface="Courier"/>
              <a:cs typeface="Courier"/>
            </a:endParaRPr>
          </a:p>
        </p:txBody>
      </p:sp>
      <p:sp>
        <p:nvSpPr>
          <p:cNvPr id="3" name="Content Placeholder 2"/>
          <p:cNvSpPr>
            <a:spLocks noGrp="1"/>
          </p:cNvSpPr>
          <p:nvPr>
            <p:ph idx="1"/>
          </p:nvPr>
        </p:nvSpPr>
        <p:spPr>
          <a:xfrm>
            <a:off x="527138" y="1343042"/>
            <a:ext cx="10972800" cy="4991226"/>
          </a:xfrm>
        </p:spPr>
        <p:txBody>
          <a:bodyPr>
            <a:noAutofit/>
          </a:bodyPr>
          <a:lstStyle/>
          <a:p>
            <a:pPr marL="0" indent="0">
              <a:buNone/>
            </a:pPr>
            <a:r>
              <a:rPr lang="en-US" sz="2400" dirty="0" smtClean="0">
                <a:latin typeface="Courier"/>
                <a:cs typeface="Courier"/>
              </a:rPr>
              <a:t>public static void </a:t>
            </a:r>
            <a:r>
              <a:rPr lang="en-US" sz="2400" dirty="0" err="1" smtClean="0">
                <a:latin typeface="Courier"/>
                <a:cs typeface="Courier"/>
              </a:rPr>
              <a:t>indexDocs</a:t>
            </a:r>
            <a:r>
              <a:rPr lang="en-US" sz="2400" dirty="0" smtClean="0">
                <a:latin typeface="Courier"/>
                <a:cs typeface="Courier"/>
              </a:rPr>
              <a:t>(String </a:t>
            </a:r>
            <a:r>
              <a:rPr lang="en-US" sz="2400" dirty="0" err="1" smtClean="0">
                <a:latin typeface="Courier"/>
                <a:cs typeface="Courier"/>
              </a:rPr>
              <a:t>indexDir</a:t>
            </a:r>
            <a:r>
              <a:rPr lang="en-US" sz="2400" dirty="0" smtClean="0">
                <a:latin typeface="Courier"/>
                <a:cs typeface="Courier"/>
              </a:rPr>
              <a:t>, Document q)</a:t>
            </a:r>
          </a:p>
          <a:p>
            <a:pPr marL="0" indent="0">
              <a:buNone/>
            </a:pPr>
            <a:r>
              <a:rPr lang="en-US" sz="2400" dirty="0" smtClean="0">
                <a:latin typeface="Courier"/>
                <a:cs typeface="Courier"/>
              </a:rPr>
              <a:t>		throws </a:t>
            </a:r>
            <a:r>
              <a:rPr lang="en-US" sz="2400" dirty="0" err="1" smtClean="0">
                <a:latin typeface="Courier"/>
                <a:cs typeface="Courier"/>
              </a:rPr>
              <a:t>IOException</a:t>
            </a:r>
            <a:r>
              <a:rPr lang="en-US" sz="2400" dirty="0" smtClean="0">
                <a:latin typeface="Courier"/>
                <a:cs typeface="Courier"/>
              </a:rPr>
              <a:t>, </a:t>
            </a:r>
            <a:r>
              <a:rPr lang="en-US" sz="2400" dirty="0" err="1" smtClean="0">
                <a:latin typeface="Courier"/>
                <a:cs typeface="Courier"/>
              </a:rPr>
              <a:t>ParseException</a:t>
            </a:r>
            <a:r>
              <a:rPr lang="en-US" sz="2400" dirty="0" smtClean="0">
                <a:latin typeface="Courier"/>
                <a:cs typeface="Courier"/>
              </a:rPr>
              <a:t> </a:t>
            </a:r>
          </a:p>
          <a:p>
            <a:pPr marL="0" indent="0">
              <a:buNone/>
            </a:pPr>
            <a:r>
              <a:rPr lang="en-US" sz="2400" dirty="0" smtClean="0">
                <a:latin typeface="Courier"/>
                <a:cs typeface="Courier"/>
              </a:rPr>
              <a:t>	...</a:t>
            </a:r>
          </a:p>
          <a:p>
            <a:pPr marL="0" indent="0">
              <a:buNone/>
            </a:pPr>
            <a:r>
              <a:rPr lang="en-US" sz="2400" dirty="0">
                <a:latin typeface="Courier"/>
                <a:cs typeface="Courier"/>
              </a:rPr>
              <a:t>	</a:t>
            </a:r>
            <a:r>
              <a:rPr lang="en-US" sz="2400" dirty="0" err="1" smtClean="0">
                <a:latin typeface="Courier"/>
                <a:cs typeface="Courier"/>
              </a:rPr>
              <a:t>IndexWriter</a:t>
            </a:r>
            <a:r>
              <a:rPr lang="en-US" sz="2400" dirty="0" smtClean="0">
                <a:latin typeface="Courier"/>
                <a:cs typeface="Courier"/>
              </a:rPr>
              <a:t> </a:t>
            </a:r>
            <a:r>
              <a:rPr lang="en-US" sz="2400" dirty="0" err="1" smtClean="0">
                <a:latin typeface="Courier"/>
                <a:cs typeface="Courier"/>
              </a:rPr>
              <a:t>indexWriter</a:t>
            </a:r>
            <a:r>
              <a:rPr lang="en-US" sz="2400" dirty="0" smtClean="0">
                <a:latin typeface="Courier"/>
                <a:cs typeface="Courier"/>
              </a:rPr>
              <a:t> = ...;</a:t>
            </a:r>
          </a:p>
          <a:p>
            <a:pPr marL="0" indent="0">
              <a:buNone/>
            </a:pPr>
            <a:r>
              <a:rPr lang="en-US" sz="2400" dirty="0" smtClean="0">
                <a:latin typeface="Courier"/>
                <a:cs typeface="Courier"/>
              </a:rPr>
              <a:t>	...</a:t>
            </a:r>
          </a:p>
          <a:p>
            <a:pPr marL="0" indent="0">
              <a:buNone/>
            </a:pPr>
            <a:r>
              <a:rPr lang="en-US" sz="2400" dirty="0" smtClean="0">
                <a:latin typeface="Courier"/>
                <a:cs typeface="Courier"/>
              </a:rPr>
              <a:t>	</a:t>
            </a:r>
            <a:r>
              <a:rPr lang="en-US" sz="2400" dirty="0" err="1" smtClean="0">
                <a:latin typeface="Courier"/>
                <a:cs typeface="Courier"/>
              </a:rPr>
              <a:t>indexWriter.</a:t>
            </a:r>
            <a:r>
              <a:rPr lang="en-US" sz="2400" b="1" dirty="0" err="1" smtClean="0">
                <a:latin typeface="Courier"/>
                <a:cs typeface="Courier"/>
              </a:rPr>
              <a:t>close</a:t>
            </a:r>
            <a:r>
              <a:rPr lang="en-US" sz="2400" dirty="0" smtClean="0">
                <a:latin typeface="Courier"/>
                <a:cs typeface="Courier"/>
              </a:rPr>
              <a:t>();</a:t>
            </a:r>
          </a:p>
          <a:p>
            <a:pPr marL="0" indent="0">
              <a:buNone/>
            </a:pPr>
            <a:r>
              <a:rPr lang="en-US" sz="2400" dirty="0">
                <a:latin typeface="Courier"/>
                <a:cs typeface="Courier"/>
              </a:rPr>
              <a:t>}</a:t>
            </a:r>
            <a:endParaRPr lang="en-US" sz="2400" dirty="0" smtClean="0">
              <a:latin typeface="Courier"/>
              <a:cs typeface="Courier"/>
            </a:endParaRPr>
          </a:p>
          <a:p>
            <a:pPr marL="0" indent="0">
              <a:buNone/>
            </a:pPr>
            <a:endParaRPr lang="en-US" sz="2400" dirty="0" smtClean="0"/>
          </a:p>
          <a:p>
            <a:r>
              <a:rPr lang="en-US" sz="2400" dirty="0"/>
              <a:t> Closes all open resources and releases the write lock</a:t>
            </a:r>
            <a:r>
              <a:rPr lang="en-US" sz="2400" dirty="0" smtClean="0"/>
              <a:t>.</a:t>
            </a:r>
            <a:endParaRPr lang="en-US" sz="2400" dirty="0"/>
          </a:p>
          <a:p>
            <a:r>
              <a:rPr lang="en-US" sz="2400" dirty="0"/>
              <a:t> Note that this may be a </a:t>
            </a:r>
            <a:r>
              <a:rPr lang="en-US" sz="2400" dirty="0" smtClean="0"/>
              <a:t>costly</a:t>
            </a:r>
            <a:r>
              <a:rPr lang="en-US" sz="2400" dirty="0"/>
              <a:t> operation, so, try to re-use a single writer instead of</a:t>
            </a:r>
          </a:p>
          <a:p>
            <a:pPr marL="0" indent="0">
              <a:buNone/>
            </a:pPr>
            <a:r>
              <a:rPr lang="en-US" sz="2400" dirty="0" smtClean="0"/>
              <a:t>closing </a:t>
            </a:r>
            <a:r>
              <a:rPr lang="en-US" sz="2400" dirty="0"/>
              <a:t>and opening a new </a:t>
            </a:r>
            <a:r>
              <a:rPr lang="en-US" sz="2400" dirty="0" smtClean="0"/>
              <a:t>one</a:t>
            </a:r>
            <a:endParaRPr lang="en-US" sz="2400" dirty="0"/>
          </a:p>
        </p:txBody>
      </p:sp>
    </p:spTree>
    <p:extLst>
      <p:ext uri="{BB962C8B-B14F-4D97-AF65-F5344CB8AC3E}">
        <p14:creationId xmlns:p14="http://schemas.microsoft.com/office/powerpoint/2010/main" val="19665827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a:cs typeface="Courier"/>
              </a:rPr>
              <a:t>Field</a:t>
            </a:r>
            <a:r>
              <a:rPr lang="en-US" dirty="0" smtClean="0"/>
              <a:t>s</a:t>
            </a:r>
            <a:endParaRPr lang="en-US" dirty="0"/>
          </a:p>
        </p:txBody>
      </p:sp>
      <p:sp>
        <p:nvSpPr>
          <p:cNvPr id="3" name="Content Placeholder 2"/>
          <p:cNvSpPr>
            <a:spLocks noGrp="1"/>
          </p:cNvSpPr>
          <p:nvPr>
            <p:ph idx="1"/>
          </p:nvPr>
        </p:nvSpPr>
        <p:spPr>
          <a:xfrm>
            <a:off x="609600" y="1417638"/>
            <a:ext cx="10972800" cy="5232130"/>
          </a:xfrm>
        </p:spPr>
        <p:txBody>
          <a:bodyPr>
            <a:normAutofit fontScale="92500" lnSpcReduction="20000"/>
          </a:bodyPr>
          <a:lstStyle/>
          <a:p>
            <a:r>
              <a:rPr lang="en-US" sz="3600" dirty="0" smtClean="0">
                <a:latin typeface="Courier"/>
                <a:cs typeface="Courier"/>
              </a:rPr>
              <a:t>Field</a:t>
            </a:r>
            <a:r>
              <a:rPr lang="en-US" sz="3600" dirty="0" smtClean="0"/>
              <a:t>s may</a:t>
            </a:r>
          </a:p>
          <a:p>
            <a:pPr lvl="1"/>
            <a:r>
              <a:rPr lang="en-US" sz="3200" dirty="0" smtClean="0"/>
              <a:t>Be indexed or not</a:t>
            </a:r>
          </a:p>
          <a:p>
            <a:pPr lvl="2"/>
            <a:r>
              <a:rPr lang="en-US" sz="2800" dirty="0" smtClean="0"/>
              <a:t>Indexed fields may or may not be analyzed (i.e., tokenized with an </a:t>
            </a:r>
            <a:r>
              <a:rPr lang="en-US" sz="2800" dirty="0" smtClean="0">
                <a:latin typeface="Courier"/>
                <a:cs typeface="Courier"/>
              </a:rPr>
              <a:t>Analyzer</a:t>
            </a:r>
            <a:r>
              <a:rPr lang="en-US" sz="2800" dirty="0" smtClean="0"/>
              <a:t>)</a:t>
            </a:r>
          </a:p>
          <a:p>
            <a:pPr lvl="3"/>
            <a:r>
              <a:rPr lang="en-US" sz="2400" dirty="0" smtClean="0"/>
              <a:t>Non-analyzed fields view the entire value as a single token (useful for URLs, paths, dates, social security numbers, ...)</a:t>
            </a:r>
          </a:p>
          <a:p>
            <a:pPr lvl="1"/>
            <a:r>
              <a:rPr lang="en-US" sz="3200" dirty="0" smtClean="0"/>
              <a:t>Be stored or not</a:t>
            </a:r>
          </a:p>
          <a:p>
            <a:pPr lvl="2"/>
            <a:r>
              <a:rPr lang="en-US" sz="2800" dirty="0"/>
              <a:t>In </a:t>
            </a:r>
            <a:r>
              <a:rPr lang="en-US" sz="2800" dirty="0" err="1"/>
              <a:t>Lucene</a:t>
            </a:r>
            <a:r>
              <a:rPr lang="en-US" sz="2800" dirty="0"/>
              <a:t>, fields may be stored, in which case their text is stored in the index literally, in a non-inverted manner. </a:t>
            </a:r>
            <a:endParaRPr lang="en-US" sz="2800" dirty="0" smtClean="0"/>
          </a:p>
          <a:p>
            <a:pPr lvl="2"/>
            <a:r>
              <a:rPr lang="en-US" sz="2800" dirty="0" smtClean="0"/>
              <a:t>Fields </a:t>
            </a:r>
            <a:r>
              <a:rPr lang="en-US" sz="2800" dirty="0"/>
              <a:t>that are inverted are called indexed. A field may be both stored and indexed.</a:t>
            </a:r>
          </a:p>
          <a:p>
            <a:pPr lvl="2"/>
            <a:r>
              <a:rPr lang="en-US" sz="2800" dirty="0" smtClean="0"/>
              <a:t>Useful for fields that you’d like to display to users</a:t>
            </a:r>
          </a:p>
          <a:p>
            <a:pPr lvl="1"/>
            <a:r>
              <a:rPr lang="en-US" sz="3200" dirty="0" smtClean="0"/>
              <a:t>Optionally store term vectors</a:t>
            </a:r>
          </a:p>
          <a:p>
            <a:pPr lvl="2"/>
            <a:r>
              <a:rPr lang="en-US" sz="2800" dirty="0" smtClean="0"/>
              <a:t>Like a positional index on the </a:t>
            </a:r>
            <a:r>
              <a:rPr lang="en-US" sz="2800" dirty="0" smtClean="0">
                <a:latin typeface="Courier"/>
                <a:cs typeface="Courier"/>
              </a:rPr>
              <a:t>Field</a:t>
            </a:r>
            <a:r>
              <a:rPr lang="en-US" sz="2800" dirty="0" smtClean="0"/>
              <a:t>’s terms</a:t>
            </a:r>
          </a:p>
          <a:p>
            <a:pPr lvl="2"/>
            <a:r>
              <a:rPr lang="en-US" sz="2800" dirty="0" smtClean="0"/>
              <a:t>Useful for highlighting, finding similar documents, categorization</a:t>
            </a:r>
          </a:p>
        </p:txBody>
      </p:sp>
    </p:spTree>
    <p:extLst>
      <p:ext uri="{BB962C8B-B14F-4D97-AF65-F5344CB8AC3E}">
        <p14:creationId xmlns:p14="http://schemas.microsoft.com/office/powerpoint/2010/main" val="3569229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Multi-valued fields</a:t>
            </a:r>
            <a:endParaRPr lang="en-US" dirty="0"/>
          </a:p>
        </p:txBody>
      </p:sp>
      <p:sp>
        <p:nvSpPr>
          <p:cNvPr id="3" name="Content Placeholder 2"/>
          <p:cNvSpPr>
            <a:spLocks noGrp="1"/>
          </p:cNvSpPr>
          <p:nvPr>
            <p:ph idx="1"/>
          </p:nvPr>
        </p:nvSpPr>
        <p:spPr/>
        <p:txBody>
          <a:bodyPr/>
          <a:lstStyle/>
          <a:p>
            <a:r>
              <a:rPr lang="en-US" dirty="0" smtClean="0"/>
              <a:t>You can add multiple </a:t>
            </a:r>
            <a:r>
              <a:rPr lang="en-US" dirty="0" smtClean="0">
                <a:latin typeface="Courier"/>
                <a:cs typeface="Courier"/>
              </a:rPr>
              <a:t>Field</a:t>
            </a:r>
            <a:r>
              <a:rPr lang="en-US" dirty="0" smtClean="0"/>
              <a:t>s with the same name</a:t>
            </a:r>
          </a:p>
          <a:p>
            <a:pPr lvl="1"/>
            <a:r>
              <a:rPr lang="en-US" dirty="0" smtClean="0"/>
              <a:t>Lucene simply concatenates the different values for that named Field</a:t>
            </a:r>
          </a:p>
          <a:p>
            <a:pPr lvl="1"/>
            <a:endParaRPr lang="en-US" dirty="0" smtClean="0"/>
          </a:p>
          <a:p>
            <a:pPr marL="0" indent="0">
              <a:buNone/>
            </a:pPr>
            <a:r>
              <a:rPr lang="en-US" sz="1800" b="1" dirty="0" smtClean="0">
                <a:latin typeface="Courier"/>
                <a:cs typeface="Courier"/>
              </a:rPr>
              <a:t>	Document</a:t>
            </a:r>
            <a:r>
              <a:rPr lang="en-US" sz="1800" dirty="0" smtClean="0">
                <a:latin typeface="Courier"/>
                <a:cs typeface="Courier"/>
              </a:rPr>
              <a:t> </a:t>
            </a:r>
            <a:r>
              <a:rPr lang="en-US" sz="1800" dirty="0">
                <a:latin typeface="Courier"/>
                <a:cs typeface="Courier"/>
              </a:rPr>
              <a:t>doc = new </a:t>
            </a:r>
            <a:r>
              <a:rPr lang="en-US" sz="1800" b="1" dirty="0">
                <a:latin typeface="Courier"/>
                <a:cs typeface="Courier"/>
              </a:rPr>
              <a:t>Document</a:t>
            </a:r>
            <a:r>
              <a:rPr lang="en-US" sz="1800" dirty="0">
                <a:latin typeface="Courier"/>
                <a:cs typeface="Courier"/>
              </a:rPr>
              <a:t>()</a:t>
            </a:r>
            <a:r>
              <a:rPr lang="en-US" sz="1800" dirty="0" smtClean="0">
                <a:latin typeface="Courier"/>
                <a:cs typeface="Courier"/>
              </a:rPr>
              <a:t>;</a:t>
            </a:r>
          </a:p>
          <a:p>
            <a:pPr marL="0" indent="0">
              <a:buNone/>
            </a:pPr>
            <a:r>
              <a:rPr lang="en-US" sz="1800" dirty="0">
                <a:latin typeface="Courier"/>
                <a:cs typeface="Courier"/>
              </a:rPr>
              <a:t>	</a:t>
            </a:r>
            <a:r>
              <a:rPr lang="en-US" sz="1800" dirty="0" err="1" smtClean="0">
                <a:latin typeface="Courier"/>
                <a:cs typeface="Courier"/>
              </a:rPr>
              <a:t>doc.</a:t>
            </a:r>
            <a:r>
              <a:rPr lang="en-US" sz="1800" b="1" dirty="0" err="1" smtClean="0">
                <a:latin typeface="Courier"/>
                <a:cs typeface="Courier"/>
              </a:rPr>
              <a:t>add</a:t>
            </a:r>
            <a:r>
              <a:rPr lang="en-US" sz="1800" dirty="0">
                <a:latin typeface="Courier"/>
                <a:cs typeface="Courier"/>
              </a:rPr>
              <a:t>(new </a:t>
            </a:r>
            <a:r>
              <a:rPr lang="en-US" sz="1800" b="1" dirty="0" err="1" smtClean="0">
                <a:latin typeface="Courier"/>
                <a:cs typeface="Courier"/>
              </a:rPr>
              <a:t>TextField</a:t>
            </a:r>
            <a:r>
              <a:rPr lang="en-US" sz="1800" dirty="0" smtClean="0">
                <a:latin typeface="Courier"/>
                <a:cs typeface="Courier"/>
              </a:rPr>
              <a:t>(“author”, “</a:t>
            </a:r>
            <a:r>
              <a:rPr lang="en-US" sz="1800" dirty="0" err="1" smtClean="0">
                <a:latin typeface="Courier"/>
                <a:cs typeface="Courier"/>
              </a:rPr>
              <a:t>chris</a:t>
            </a:r>
            <a:r>
              <a:rPr lang="en-US" sz="1800" dirty="0" smtClean="0">
                <a:latin typeface="Courier"/>
                <a:cs typeface="Courier"/>
              </a:rPr>
              <a:t> manning”)</a:t>
            </a:r>
            <a:r>
              <a:rPr lang="en-US" sz="1800" dirty="0">
                <a:latin typeface="Courier"/>
                <a:cs typeface="Courier"/>
              </a:rPr>
              <a:t>)</a:t>
            </a:r>
            <a:r>
              <a:rPr lang="en-US" sz="1800" dirty="0" smtClean="0">
                <a:latin typeface="Courier"/>
                <a:cs typeface="Courier"/>
              </a:rPr>
              <a:t>;</a:t>
            </a:r>
            <a:endParaRPr lang="en-US" sz="1800" dirty="0">
              <a:latin typeface="Courier"/>
              <a:cs typeface="Courier"/>
            </a:endParaRPr>
          </a:p>
          <a:p>
            <a:pPr marL="0" indent="0">
              <a:buNone/>
            </a:pPr>
            <a:r>
              <a:rPr lang="en-US" sz="1800" dirty="0">
                <a:latin typeface="Courier"/>
                <a:cs typeface="Courier"/>
              </a:rPr>
              <a:t>	</a:t>
            </a:r>
            <a:r>
              <a:rPr lang="en-US" sz="1800" dirty="0" err="1" smtClean="0">
                <a:latin typeface="Courier"/>
                <a:cs typeface="Courier"/>
              </a:rPr>
              <a:t>doc.</a:t>
            </a:r>
            <a:r>
              <a:rPr lang="en-US" sz="1800" b="1" dirty="0" err="1" smtClean="0">
                <a:latin typeface="Courier"/>
                <a:cs typeface="Courier"/>
              </a:rPr>
              <a:t>add</a:t>
            </a:r>
            <a:r>
              <a:rPr lang="en-US" sz="1800" dirty="0">
                <a:latin typeface="Courier"/>
                <a:cs typeface="Courier"/>
              </a:rPr>
              <a:t>(new </a:t>
            </a:r>
            <a:r>
              <a:rPr lang="en-US" sz="1800" b="1" dirty="0" err="1" smtClean="0">
                <a:latin typeface="Courier"/>
                <a:cs typeface="Courier"/>
              </a:rPr>
              <a:t>TextField</a:t>
            </a:r>
            <a:r>
              <a:rPr lang="en-US" sz="1800" dirty="0">
                <a:latin typeface="Courier"/>
                <a:cs typeface="Courier"/>
              </a:rPr>
              <a:t>(“author”</a:t>
            </a:r>
            <a:r>
              <a:rPr lang="en-US" sz="1800" dirty="0" smtClean="0">
                <a:latin typeface="Courier"/>
                <a:cs typeface="Courier"/>
              </a:rPr>
              <a:t>, “</a:t>
            </a:r>
            <a:r>
              <a:rPr lang="en-US" sz="1800" dirty="0" err="1" smtClean="0">
                <a:latin typeface="Courier"/>
                <a:cs typeface="Courier"/>
              </a:rPr>
              <a:t>prabhakar</a:t>
            </a:r>
            <a:r>
              <a:rPr lang="en-US" sz="1800" dirty="0" smtClean="0">
                <a:latin typeface="Courier"/>
                <a:cs typeface="Courier"/>
              </a:rPr>
              <a:t> </a:t>
            </a:r>
            <a:r>
              <a:rPr lang="en-US" sz="1800" dirty="0" err="1" smtClean="0">
                <a:latin typeface="Courier"/>
                <a:cs typeface="Courier"/>
              </a:rPr>
              <a:t>raghavan</a:t>
            </a:r>
            <a:r>
              <a:rPr lang="en-US" sz="1800" dirty="0" smtClean="0">
                <a:latin typeface="Courier"/>
                <a:cs typeface="Courier"/>
              </a:rPr>
              <a:t>”)</a:t>
            </a:r>
            <a:r>
              <a:rPr lang="en-US" sz="1800" dirty="0">
                <a:latin typeface="Courier"/>
                <a:cs typeface="Courier"/>
              </a:rPr>
              <a:t>)</a:t>
            </a:r>
            <a:r>
              <a:rPr lang="en-US" sz="1800" dirty="0" smtClean="0">
                <a:latin typeface="Courier"/>
                <a:cs typeface="Courier"/>
              </a:rPr>
              <a:t>;</a:t>
            </a:r>
          </a:p>
          <a:p>
            <a:pPr marL="0" indent="0">
              <a:buNone/>
            </a:pPr>
            <a:r>
              <a:rPr lang="en-US" sz="1800" dirty="0">
                <a:latin typeface="Courier"/>
                <a:cs typeface="Courier"/>
              </a:rPr>
              <a:t>	</a:t>
            </a:r>
            <a:r>
              <a:rPr lang="en-US" sz="1800" dirty="0" smtClean="0">
                <a:latin typeface="Courier"/>
                <a:cs typeface="Courier"/>
              </a:rPr>
              <a:t>...</a:t>
            </a:r>
            <a:endParaRPr lang="en-US" sz="1800" dirty="0">
              <a:latin typeface="Courier"/>
              <a:cs typeface="Courier"/>
            </a:endParaRPr>
          </a:p>
          <a:p>
            <a:pPr marL="0" indent="0">
              <a:buNone/>
            </a:pPr>
            <a:r>
              <a:rPr lang="en-US" sz="1800" dirty="0" smtClean="0">
                <a:latin typeface="Courier"/>
                <a:cs typeface="Courier"/>
              </a:rPr>
              <a:t>   </a:t>
            </a:r>
            <a:endParaRPr lang="en-US" dirty="0" smtClean="0"/>
          </a:p>
        </p:txBody>
      </p:sp>
    </p:spTree>
    <p:extLst>
      <p:ext uri="{BB962C8B-B14F-4D97-AF65-F5344CB8AC3E}">
        <p14:creationId xmlns:p14="http://schemas.microsoft.com/office/powerpoint/2010/main" val="283340485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Lucene</a:t>
            </a:r>
            <a:r>
              <a:rPr lang="en-US" dirty="0" smtClean="0"/>
              <a:t>?	</a:t>
            </a:r>
            <a:endParaRPr lang="en-US" dirty="0"/>
          </a:p>
        </p:txBody>
      </p:sp>
      <p:sp>
        <p:nvSpPr>
          <p:cNvPr id="3" name="Content Placeholder 2"/>
          <p:cNvSpPr>
            <a:spLocks noGrp="1"/>
          </p:cNvSpPr>
          <p:nvPr>
            <p:ph idx="1"/>
          </p:nvPr>
        </p:nvSpPr>
        <p:spPr/>
        <p:txBody>
          <a:bodyPr/>
          <a:lstStyle/>
          <a:p>
            <a:r>
              <a:rPr lang="en-US" dirty="0" smtClean="0"/>
              <a:t>Doug Cutting (</a:t>
            </a:r>
            <a:r>
              <a:rPr lang="en-US" dirty="0" err="1" smtClean="0"/>
              <a:t>Lucene</a:t>
            </a:r>
            <a:r>
              <a:rPr lang="en-US" dirty="0" smtClean="0"/>
              <a:t> 1999, </a:t>
            </a:r>
            <a:r>
              <a:rPr lang="en-US" dirty="0" err="1" smtClean="0"/>
              <a:t>Nutch</a:t>
            </a:r>
            <a:r>
              <a:rPr lang="en-US" dirty="0" smtClean="0"/>
              <a:t> 2003, Hadoop 2006)</a:t>
            </a:r>
          </a:p>
          <a:p>
            <a:r>
              <a:rPr lang="en-US" dirty="0" smtClean="0"/>
              <a:t>Free, Java information retrieval library</a:t>
            </a:r>
          </a:p>
          <a:p>
            <a:r>
              <a:rPr lang="en-US" dirty="0" smtClean="0"/>
              <a:t>Application related: Indexing, Searching</a:t>
            </a:r>
          </a:p>
          <a:p>
            <a:r>
              <a:rPr lang="en-US" dirty="0" smtClean="0"/>
              <a:t>Sources can be SQL/</a:t>
            </a:r>
            <a:r>
              <a:rPr lang="en-US" dirty="0" err="1" smtClean="0"/>
              <a:t>NoSQL</a:t>
            </a:r>
            <a:r>
              <a:rPr lang="en-US" dirty="0" smtClean="0"/>
              <a:t>, Web Site, File System</a:t>
            </a:r>
          </a:p>
          <a:p>
            <a:r>
              <a:rPr lang="en-US" dirty="0" smtClean="0"/>
              <a:t>High performance, A decade of research</a:t>
            </a:r>
          </a:p>
          <a:p>
            <a:r>
              <a:rPr lang="en-US" dirty="0" smtClean="0"/>
              <a:t>Heavily supported, simply customized</a:t>
            </a:r>
          </a:p>
          <a:p>
            <a:r>
              <a:rPr lang="en-US" dirty="0" smtClean="0"/>
              <a:t>No dependencies   </a:t>
            </a:r>
          </a:p>
          <a:p>
            <a:endParaRPr lang="en-US" dirty="0"/>
          </a:p>
        </p:txBody>
      </p:sp>
    </p:spTree>
    <p:extLst>
      <p:ext uri="{BB962C8B-B14F-4D97-AF65-F5344CB8AC3E}">
        <p14:creationId xmlns:p14="http://schemas.microsoft.com/office/powerpoint/2010/main" val="400638683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Tokenizers</a:t>
            </a:r>
            <a:r>
              <a:rPr lang="en-US" dirty="0" smtClean="0"/>
              <a:t> and </a:t>
            </a:r>
            <a:r>
              <a:rPr lang="en-US" dirty="0" err="1" smtClean="0">
                <a:latin typeface="Courier"/>
                <a:cs typeface="Courier"/>
              </a:rPr>
              <a:t>TokenFilters</a:t>
            </a:r>
            <a:endParaRPr lang="en-US" dirty="0"/>
          </a:p>
        </p:txBody>
      </p:sp>
      <p:sp>
        <p:nvSpPr>
          <p:cNvPr id="3" name="Content Placeholder 2"/>
          <p:cNvSpPr>
            <a:spLocks noGrp="1"/>
          </p:cNvSpPr>
          <p:nvPr>
            <p:ph idx="1"/>
          </p:nvPr>
        </p:nvSpPr>
        <p:spPr>
          <a:xfrm>
            <a:off x="304800" y="2362200"/>
            <a:ext cx="5892800" cy="2971800"/>
          </a:xfrm>
        </p:spPr>
        <p:txBody>
          <a:bodyPr/>
          <a:lstStyle/>
          <a:p>
            <a:r>
              <a:rPr lang="en-US" dirty="0" err="1" smtClean="0">
                <a:latin typeface="Courier"/>
                <a:cs typeface="Courier"/>
              </a:rPr>
              <a:t>Tokenizer</a:t>
            </a:r>
            <a:endParaRPr lang="en-US" dirty="0">
              <a:latin typeface="Courier"/>
              <a:cs typeface="Courier"/>
            </a:endParaRPr>
          </a:p>
          <a:p>
            <a:pPr lvl="1"/>
            <a:r>
              <a:rPr lang="en-US" dirty="0" err="1" smtClean="0">
                <a:latin typeface="Courier"/>
                <a:cs typeface="Courier"/>
              </a:rPr>
              <a:t>WhitespaceTokenizer</a:t>
            </a:r>
            <a:endParaRPr lang="en-US" dirty="0" smtClean="0">
              <a:latin typeface="Courier"/>
              <a:cs typeface="Courier"/>
            </a:endParaRPr>
          </a:p>
          <a:p>
            <a:pPr lvl="1"/>
            <a:r>
              <a:rPr lang="en-US" dirty="0" err="1" smtClean="0">
                <a:latin typeface="Courier"/>
                <a:cs typeface="Courier"/>
              </a:rPr>
              <a:t>KeywordTokenizer</a:t>
            </a:r>
            <a:endParaRPr lang="en-US" dirty="0" smtClean="0">
              <a:latin typeface="Courier"/>
              <a:cs typeface="Courier"/>
            </a:endParaRPr>
          </a:p>
          <a:p>
            <a:pPr lvl="1"/>
            <a:r>
              <a:rPr lang="en-US" dirty="0" err="1" smtClean="0">
                <a:latin typeface="Courier"/>
                <a:cs typeface="Courier"/>
              </a:rPr>
              <a:t>LetterTokenizer</a:t>
            </a:r>
            <a:endParaRPr lang="en-US" dirty="0" smtClean="0">
              <a:latin typeface="Courier"/>
              <a:cs typeface="Courier"/>
            </a:endParaRPr>
          </a:p>
          <a:p>
            <a:pPr lvl="1"/>
            <a:r>
              <a:rPr lang="en-US" dirty="0" err="1" smtClean="0">
                <a:latin typeface="Courier"/>
                <a:cs typeface="Courier"/>
              </a:rPr>
              <a:t>StandardTokenizer</a:t>
            </a:r>
            <a:endParaRPr lang="en-US" dirty="0" smtClean="0">
              <a:latin typeface="Courier"/>
              <a:cs typeface="Courier"/>
            </a:endParaRPr>
          </a:p>
          <a:p>
            <a:pPr lvl="1"/>
            <a:r>
              <a:rPr lang="en-US" dirty="0" smtClean="0">
                <a:latin typeface="Courier"/>
                <a:cs typeface="Courier"/>
              </a:rPr>
              <a:t>...</a:t>
            </a:r>
          </a:p>
        </p:txBody>
      </p:sp>
      <p:sp>
        <p:nvSpPr>
          <p:cNvPr id="4" name="Content Placeholder 2"/>
          <p:cNvSpPr txBox="1">
            <a:spLocks/>
          </p:cNvSpPr>
          <p:nvPr/>
        </p:nvSpPr>
        <p:spPr bwMode="auto">
          <a:xfrm>
            <a:off x="6400800" y="2362200"/>
            <a:ext cx="5791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Clr>
                <a:srgbClr val="437085"/>
              </a:buClr>
              <a:buFont typeface="Wingdings" charset="0"/>
              <a:buChar char="§"/>
              <a:defRPr sz="2800" kern="1200">
                <a:solidFill>
                  <a:schemeClr val="tx1"/>
                </a:solidFill>
                <a:latin typeface="+mn-lt"/>
                <a:ea typeface="ＭＳ Ｐゴシック" charset="0"/>
                <a:cs typeface="ＭＳ Ｐゴシック" charset="0"/>
              </a:defRPr>
            </a:lvl1pPr>
            <a:lvl2pPr marL="742950" indent="-285750" algn="l" defTabSz="457200" rtl="0" eaLnBrk="1" fontAlgn="base" hangingPunct="1">
              <a:spcBef>
                <a:spcPct val="20000"/>
              </a:spcBef>
              <a:spcAft>
                <a:spcPct val="0"/>
              </a:spcAft>
              <a:buClr>
                <a:srgbClr val="357E69"/>
              </a:buClr>
              <a:buFont typeface="Wingdings" charset="0"/>
              <a:buChar char="§"/>
              <a:defRPr sz="24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Clr>
                <a:srgbClr val="918BA3"/>
              </a:buClr>
              <a:buFont typeface="Wingdings" charset="0"/>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Clr>
                <a:srgbClr val="2F6E7E"/>
              </a:buClr>
              <a:buFont typeface="Wingdings"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Clr>
                <a:srgbClr val="233337"/>
              </a:buClr>
              <a:buFont typeface="Wingdings"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err="1" smtClean="0">
                <a:latin typeface="Courier"/>
                <a:cs typeface="Courier"/>
              </a:rPr>
              <a:t>TokenFilter</a:t>
            </a:r>
            <a:endParaRPr lang="en-US" dirty="0" smtClean="0">
              <a:latin typeface="Courier"/>
              <a:cs typeface="Courier"/>
            </a:endParaRPr>
          </a:p>
          <a:p>
            <a:pPr lvl="1"/>
            <a:r>
              <a:rPr lang="en-US" dirty="0" err="1" smtClean="0">
                <a:latin typeface="Courier"/>
                <a:cs typeface="Courier"/>
              </a:rPr>
              <a:t>LowerCaseFilter</a:t>
            </a:r>
            <a:endParaRPr lang="en-US" dirty="0" smtClean="0">
              <a:latin typeface="Courier"/>
              <a:cs typeface="Courier"/>
            </a:endParaRPr>
          </a:p>
          <a:p>
            <a:pPr lvl="1"/>
            <a:r>
              <a:rPr lang="en-US" dirty="0" err="1" smtClean="0">
                <a:latin typeface="Courier"/>
                <a:cs typeface="Courier"/>
              </a:rPr>
              <a:t>StopFilter</a:t>
            </a:r>
            <a:endParaRPr lang="en-US" dirty="0" smtClean="0">
              <a:latin typeface="Courier"/>
              <a:cs typeface="Courier"/>
            </a:endParaRPr>
          </a:p>
          <a:p>
            <a:pPr lvl="1"/>
            <a:r>
              <a:rPr lang="en-US" dirty="0" err="1" smtClean="0">
                <a:latin typeface="Courier"/>
                <a:cs typeface="Courier"/>
              </a:rPr>
              <a:t>PorterStemFilter</a:t>
            </a:r>
            <a:endParaRPr lang="en-US" dirty="0" smtClean="0">
              <a:latin typeface="Courier"/>
              <a:cs typeface="Courier"/>
            </a:endParaRPr>
          </a:p>
          <a:p>
            <a:pPr lvl="1"/>
            <a:r>
              <a:rPr lang="en-US" dirty="0" err="1" smtClean="0">
                <a:latin typeface="Courier"/>
                <a:cs typeface="Courier"/>
              </a:rPr>
              <a:t>ASCIIFoldingFilter</a:t>
            </a:r>
            <a:endParaRPr lang="en-US" dirty="0" smtClean="0">
              <a:latin typeface="Courier"/>
              <a:cs typeface="Courier"/>
            </a:endParaRPr>
          </a:p>
          <a:p>
            <a:pPr lvl="1"/>
            <a:r>
              <a:rPr lang="en-US" dirty="0" err="1" smtClean="0">
                <a:latin typeface="Courier"/>
                <a:cs typeface="Courier"/>
              </a:rPr>
              <a:t>StandardFilter</a:t>
            </a:r>
            <a:endParaRPr lang="en-US" dirty="0" smtClean="0">
              <a:latin typeface="Courier"/>
              <a:cs typeface="Courier"/>
            </a:endParaRPr>
          </a:p>
          <a:p>
            <a:pPr lvl="1"/>
            <a:r>
              <a:rPr lang="en-US" dirty="0" smtClean="0">
                <a:latin typeface="Courier"/>
                <a:cs typeface="Courier"/>
              </a:rPr>
              <a:t>...</a:t>
            </a:r>
          </a:p>
        </p:txBody>
      </p:sp>
    </p:spTree>
    <p:extLst>
      <p:ext uri="{BB962C8B-B14F-4D97-AF65-F5344CB8AC3E}">
        <p14:creationId xmlns:p14="http://schemas.microsoft.com/office/powerpoint/2010/main" val="233240491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Adding/deleting </a:t>
            </a:r>
            <a:r>
              <a:rPr lang="en-US" dirty="0" smtClean="0">
                <a:latin typeface="Courier"/>
                <a:cs typeface="Courier"/>
              </a:rPr>
              <a:t>Document</a:t>
            </a:r>
            <a:r>
              <a:rPr lang="en-US" dirty="0" smtClean="0"/>
              <a:t>s to/from an </a:t>
            </a:r>
            <a:r>
              <a:rPr lang="en-US" dirty="0" err="1" smtClean="0">
                <a:latin typeface="Courier"/>
                <a:cs typeface="Courier"/>
              </a:rPr>
              <a:t>IndexWriter</a:t>
            </a:r>
            <a:endParaRPr lang="en-US" dirty="0">
              <a:latin typeface="Courier"/>
              <a:cs typeface="Courier"/>
            </a:endParaRPr>
          </a:p>
        </p:txBody>
      </p:sp>
      <p:sp>
        <p:nvSpPr>
          <p:cNvPr id="3" name="Content Placeholder 2"/>
          <p:cNvSpPr>
            <a:spLocks noGrp="1"/>
          </p:cNvSpPr>
          <p:nvPr>
            <p:ph idx="1"/>
          </p:nvPr>
        </p:nvSpPr>
        <p:spPr>
          <a:xfrm>
            <a:off x="609600" y="1600200"/>
            <a:ext cx="11277600" cy="4858404"/>
          </a:xfrm>
        </p:spPr>
        <p:txBody>
          <a:bodyPr>
            <a:normAutofit/>
          </a:bodyPr>
          <a:lstStyle/>
          <a:p>
            <a:pPr marL="0" indent="0">
              <a:buNone/>
            </a:pPr>
            <a:r>
              <a:rPr lang="en-US" sz="2400" dirty="0" smtClean="0">
                <a:latin typeface="Courier"/>
                <a:cs typeface="Courier"/>
              </a:rPr>
              <a:t>void </a:t>
            </a:r>
            <a:r>
              <a:rPr lang="en-US" sz="2400" dirty="0" err="1" smtClean="0">
                <a:latin typeface="Courier"/>
                <a:cs typeface="Courier"/>
              </a:rPr>
              <a:t>addDocument</a:t>
            </a:r>
            <a:r>
              <a:rPr lang="en-US" sz="2400" dirty="0" smtClean="0">
                <a:latin typeface="Courier"/>
                <a:cs typeface="Courier"/>
              </a:rPr>
              <a:t>(</a:t>
            </a:r>
            <a:r>
              <a:rPr lang="en-US" sz="2400" dirty="0" err="1" smtClean="0">
                <a:latin typeface="Courier"/>
                <a:cs typeface="Courier"/>
              </a:rPr>
              <a:t>Iterable</a:t>
            </a:r>
            <a:r>
              <a:rPr lang="en-US" sz="2400" dirty="0" smtClean="0">
                <a:latin typeface="Courier"/>
                <a:cs typeface="Courier"/>
              </a:rPr>
              <a:t>&lt;</a:t>
            </a:r>
            <a:r>
              <a:rPr lang="en-US" sz="2400" dirty="0" err="1" smtClean="0">
                <a:latin typeface="Courier"/>
                <a:cs typeface="Courier"/>
              </a:rPr>
              <a:t>IndexableField</a:t>
            </a:r>
            <a:r>
              <a:rPr lang="en-US" sz="2400" dirty="0" smtClean="0">
                <a:latin typeface="Courier"/>
                <a:cs typeface="Courier"/>
              </a:rPr>
              <a:t>&gt; d);</a:t>
            </a:r>
            <a:endParaRPr lang="en-US" sz="2400" dirty="0">
              <a:latin typeface="Courier"/>
              <a:cs typeface="Courier"/>
            </a:endParaRPr>
          </a:p>
          <a:p>
            <a:pPr marL="0" indent="0">
              <a:buNone/>
            </a:pPr>
            <a:endParaRPr lang="en-US" sz="2400" dirty="0">
              <a:latin typeface="Courier"/>
              <a:cs typeface="Courier"/>
            </a:endParaRPr>
          </a:p>
          <a:p>
            <a:pPr marL="0" indent="0">
              <a:buNone/>
            </a:pPr>
            <a:r>
              <a:rPr lang="en-US" sz="2400" dirty="0" err="1" smtClean="0">
                <a:latin typeface="Courier"/>
                <a:cs typeface="Courier"/>
              </a:rPr>
              <a:t>IndexWriter</a:t>
            </a:r>
            <a:r>
              <a:rPr lang="en-US" sz="2400" dirty="0" err="1" smtClean="0">
                <a:cs typeface="Courier"/>
              </a:rPr>
              <a:t>’s</a:t>
            </a:r>
            <a:r>
              <a:rPr lang="en-US" sz="2400" dirty="0" smtClean="0">
                <a:cs typeface="Courier"/>
              </a:rPr>
              <a:t> </a:t>
            </a:r>
            <a:r>
              <a:rPr lang="en-US" sz="2400" dirty="0" smtClean="0">
                <a:latin typeface="Courier"/>
                <a:cs typeface="Courier"/>
              </a:rPr>
              <a:t>Analyzer</a:t>
            </a:r>
            <a:r>
              <a:rPr lang="en-US" sz="2400" dirty="0" smtClean="0">
                <a:cs typeface="Courier"/>
              </a:rPr>
              <a:t> is used to analyze document.</a:t>
            </a:r>
          </a:p>
          <a:p>
            <a:pPr marL="0" indent="0">
              <a:buNone/>
            </a:pPr>
            <a:r>
              <a:rPr lang="en-US" sz="2400" dirty="0" smtClean="0">
                <a:solidFill>
                  <a:srgbClr val="FF0000"/>
                </a:solidFill>
                <a:cs typeface="Courier"/>
              </a:rPr>
              <a:t>Important: </a:t>
            </a:r>
            <a:r>
              <a:rPr lang="en-US" sz="2400" dirty="0">
                <a:solidFill>
                  <a:srgbClr val="FF0000"/>
                </a:solidFill>
                <a:cs typeface="Courier"/>
              </a:rPr>
              <a:t>E</a:t>
            </a:r>
            <a:r>
              <a:rPr lang="en-US" sz="2400" dirty="0" smtClean="0">
                <a:solidFill>
                  <a:srgbClr val="FF0000"/>
                </a:solidFill>
                <a:cs typeface="Courier"/>
              </a:rPr>
              <a:t>nsure that </a:t>
            </a:r>
            <a:r>
              <a:rPr lang="en-US" sz="2400" dirty="0" smtClean="0">
                <a:solidFill>
                  <a:srgbClr val="FF0000"/>
                </a:solidFill>
                <a:latin typeface="Courier"/>
                <a:cs typeface="Courier"/>
              </a:rPr>
              <a:t>Analyzer</a:t>
            </a:r>
            <a:r>
              <a:rPr lang="en-US" sz="2400" dirty="0" smtClean="0">
                <a:solidFill>
                  <a:srgbClr val="FF0000"/>
                </a:solidFill>
                <a:cs typeface="Courier"/>
              </a:rPr>
              <a:t>s used at indexing time are consistent with </a:t>
            </a:r>
            <a:r>
              <a:rPr lang="en-US" sz="2400" dirty="0" smtClean="0">
                <a:solidFill>
                  <a:srgbClr val="FF0000"/>
                </a:solidFill>
                <a:latin typeface="Courier"/>
                <a:cs typeface="Courier"/>
              </a:rPr>
              <a:t>Analyzer</a:t>
            </a:r>
            <a:r>
              <a:rPr lang="en-US" sz="2400" dirty="0" smtClean="0">
                <a:solidFill>
                  <a:srgbClr val="FF0000"/>
                </a:solidFill>
                <a:cs typeface="Courier"/>
              </a:rPr>
              <a:t>s used at searching time</a:t>
            </a:r>
          </a:p>
          <a:p>
            <a:pPr marL="0" indent="0">
              <a:buNone/>
            </a:pPr>
            <a:endParaRPr lang="en-US" sz="2400" dirty="0">
              <a:cs typeface="Courier"/>
            </a:endParaRPr>
          </a:p>
          <a:p>
            <a:pPr marL="0" indent="0">
              <a:buNone/>
            </a:pPr>
            <a:r>
              <a:rPr lang="en-US" sz="2400" dirty="0" smtClean="0">
                <a:latin typeface="Courier"/>
                <a:cs typeface="Courier"/>
              </a:rPr>
              <a:t>// deletes docs containing terms or matching</a:t>
            </a:r>
          </a:p>
          <a:p>
            <a:pPr marL="0" indent="0">
              <a:buNone/>
            </a:pPr>
            <a:r>
              <a:rPr lang="en-US" sz="2400" dirty="0" smtClean="0">
                <a:latin typeface="Courier"/>
                <a:cs typeface="Courier"/>
              </a:rPr>
              <a:t>// queries.  The term version is useful for</a:t>
            </a:r>
          </a:p>
          <a:p>
            <a:pPr marL="0" indent="0">
              <a:buNone/>
            </a:pPr>
            <a:r>
              <a:rPr lang="en-US" sz="2400" dirty="0" smtClean="0">
                <a:latin typeface="Courier"/>
                <a:cs typeface="Courier"/>
              </a:rPr>
              <a:t>// deleting one document.</a:t>
            </a:r>
          </a:p>
          <a:p>
            <a:pPr marL="0" indent="0">
              <a:buNone/>
            </a:pPr>
            <a:r>
              <a:rPr lang="en-US" sz="2400" dirty="0" smtClean="0">
                <a:latin typeface="Courier"/>
                <a:cs typeface="Courier"/>
              </a:rPr>
              <a:t>void </a:t>
            </a:r>
            <a:r>
              <a:rPr lang="en-US" sz="2400" dirty="0" err="1" smtClean="0">
                <a:latin typeface="Courier"/>
                <a:cs typeface="Courier"/>
              </a:rPr>
              <a:t>deleteDocuments</a:t>
            </a:r>
            <a:r>
              <a:rPr lang="en-US" sz="2400" dirty="0" smtClean="0">
                <a:latin typeface="Courier"/>
                <a:cs typeface="Courier"/>
              </a:rPr>
              <a:t>(Term... terms);</a:t>
            </a:r>
          </a:p>
          <a:p>
            <a:pPr marL="0" indent="0">
              <a:buNone/>
            </a:pPr>
            <a:r>
              <a:rPr lang="en-US" sz="2400" dirty="0">
                <a:latin typeface="Courier"/>
                <a:cs typeface="Courier"/>
              </a:rPr>
              <a:t>v</a:t>
            </a:r>
            <a:r>
              <a:rPr lang="en-US" sz="2400" dirty="0" smtClean="0">
                <a:latin typeface="Courier"/>
                <a:cs typeface="Courier"/>
              </a:rPr>
              <a:t>oid </a:t>
            </a:r>
            <a:r>
              <a:rPr lang="en-US" sz="2400" dirty="0" err="1" smtClean="0">
                <a:latin typeface="Courier"/>
                <a:cs typeface="Courier"/>
              </a:rPr>
              <a:t>deleteDocuments</a:t>
            </a:r>
            <a:r>
              <a:rPr lang="en-US" sz="2400" dirty="0" smtClean="0">
                <a:latin typeface="Courier"/>
                <a:cs typeface="Courier"/>
              </a:rPr>
              <a:t>(Query... queries);   </a:t>
            </a:r>
            <a:endParaRPr lang="en-US" sz="2400" dirty="0">
              <a:latin typeface="Courier"/>
              <a:cs typeface="Courier"/>
            </a:endParaRPr>
          </a:p>
        </p:txBody>
      </p:sp>
    </p:spTree>
    <p:extLst>
      <p:ext uri="{BB962C8B-B14F-4D97-AF65-F5344CB8AC3E}">
        <p14:creationId xmlns:p14="http://schemas.microsoft.com/office/powerpoint/2010/main" val="13263723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format</a:t>
            </a:r>
            <a:endParaRPr lang="en-US" dirty="0"/>
          </a:p>
        </p:txBody>
      </p:sp>
      <p:sp>
        <p:nvSpPr>
          <p:cNvPr id="3" name="Content Placeholder 2"/>
          <p:cNvSpPr>
            <a:spLocks noGrp="1"/>
          </p:cNvSpPr>
          <p:nvPr>
            <p:ph idx="1"/>
          </p:nvPr>
        </p:nvSpPr>
        <p:spPr/>
        <p:txBody>
          <a:bodyPr>
            <a:normAutofit/>
          </a:bodyPr>
          <a:lstStyle/>
          <a:p>
            <a:r>
              <a:rPr lang="en-US" dirty="0" smtClean="0"/>
              <a:t>Each Lucene index consists of one or more segments</a:t>
            </a:r>
          </a:p>
          <a:p>
            <a:pPr lvl="1"/>
            <a:r>
              <a:rPr lang="en-US" dirty="0" smtClean="0"/>
              <a:t>A segment is a standalone index for a subset of documents</a:t>
            </a:r>
          </a:p>
          <a:p>
            <a:pPr lvl="1"/>
            <a:r>
              <a:rPr lang="en-US" dirty="0" smtClean="0"/>
              <a:t>All segments are searched</a:t>
            </a:r>
          </a:p>
          <a:p>
            <a:pPr lvl="1"/>
            <a:r>
              <a:rPr lang="en-US" dirty="0" smtClean="0"/>
              <a:t>A segment is created whenever </a:t>
            </a:r>
            <a:r>
              <a:rPr lang="en-US" dirty="0" err="1" smtClean="0">
                <a:latin typeface="Courier"/>
                <a:cs typeface="Courier"/>
              </a:rPr>
              <a:t>IndexWriter</a:t>
            </a:r>
            <a:r>
              <a:rPr lang="en-US" dirty="0" smtClean="0"/>
              <a:t> flushes adds/deletes</a:t>
            </a:r>
          </a:p>
          <a:p>
            <a:r>
              <a:rPr lang="en-US" dirty="0" smtClean="0"/>
              <a:t>Periodically, </a:t>
            </a:r>
            <a:r>
              <a:rPr lang="en-US" dirty="0" err="1" smtClean="0">
                <a:latin typeface="Courier"/>
                <a:cs typeface="Courier"/>
              </a:rPr>
              <a:t>IndexWriter</a:t>
            </a:r>
            <a:r>
              <a:rPr lang="en-US" dirty="0" smtClean="0"/>
              <a:t> will merge a set of segments into a single segment</a:t>
            </a:r>
          </a:p>
          <a:p>
            <a:pPr lvl="1"/>
            <a:r>
              <a:rPr lang="en-US" dirty="0" smtClean="0"/>
              <a:t>Policy specified by a </a:t>
            </a:r>
            <a:r>
              <a:rPr lang="en-US" dirty="0" err="1" smtClean="0">
                <a:latin typeface="Courier"/>
                <a:cs typeface="Courier"/>
              </a:rPr>
              <a:t>MergePolicy</a:t>
            </a:r>
            <a:endParaRPr lang="en-US" dirty="0" smtClean="0">
              <a:latin typeface="Courier"/>
              <a:cs typeface="Courier"/>
            </a:endParaRPr>
          </a:p>
          <a:p>
            <a:r>
              <a:rPr lang="en-US" dirty="0" smtClean="0">
                <a:cs typeface="Courier"/>
              </a:rPr>
              <a:t>You can explicitly invoke </a:t>
            </a:r>
            <a:r>
              <a:rPr lang="en-US" dirty="0" err="1" smtClean="0">
                <a:latin typeface="Courier"/>
                <a:cs typeface="Courier"/>
              </a:rPr>
              <a:t>forceMerge</a:t>
            </a:r>
            <a:r>
              <a:rPr lang="en-US" dirty="0" smtClean="0">
                <a:latin typeface="Courier"/>
                <a:cs typeface="Courier"/>
              </a:rPr>
              <a:t>()</a:t>
            </a:r>
            <a:r>
              <a:rPr lang="en-US" dirty="0" smtClean="0">
                <a:cs typeface="Courier"/>
              </a:rPr>
              <a:t> to merge segments</a:t>
            </a:r>
            <a:endParaRPr lang="en-US" dirty="0">
              <a:latin typeface="Courier"/>
              <a:cs typeface="Courier"/>
            </a:endParaRPr>
          </a:p>
        </p:txBody>
      </p:sp>
    </p:spTree>
    <p:extLst>
      <p:ext uri="{BB962C8B-B14F-4D97-AF65-F5344CB8AC3E}">
        <p14:creationId xmlns:p14="http://schemas.microsoft.com/office/powerpoint/2010/main" val="324627259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merge policy</a:t>
            </a:r>
            <a:endParaRPr lang="en-US" dirty="0"/>
          </a:p>
        </p:txBody>
      </p:sp>
      <p:sp>
        <p:nvSpPr>
          <p:cNvPr id="3" name="Content Placeholder 2"/>
          <p:cNvSpPr>
            <a:spLocks noGrp="1"/>
          </p:cNvSpPr>
          <p:nvPr>
            <p:ph idx="1"/>
          </p:nvPr>
        </p:nvSpPr>
        <p:spPr/>
        <p:txBody>
          <a:bodyPr/>
          <a:lstStyle/>
          <a:p>
            <a:r>
              <a:rPr lang="en-US" dirty="0" smtClean="0"/>
              <a:t>Segments are grouped into levels</a:t>
            </a:r>
          </a:p>
          <a:p>
            <a:r>
              <a:rPr lang="en-US" dirty="0" smtClean="0"/>
              <a:t>Segments within a group are roughly equal size (in log space)</a:t>
            </a:r>
          </a:p>
          <a:p>
            <a:r>
              <a:rPr lang="en-US" dirty="0" smtClean="0"/>
              <a:t>Once a level has enough segments, they are merged into a segment at the next level up</a:t>
            </a:r>
            <a:endParaRPr lang="en-US" dirty="0"/>
          </a:p>
        </p:txBody>
      </p:sp>
    </p:spTree>
    <p:extLst>
      <p:ext uri="{BB962C8B-B14F-4D97-AF65-F5344CB8AC3E}">
        <p14:creationId xmlns:p14="http://schemas.microsoft.com/office/powerpoint/2010/main" val="421936263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 a changing index</a:t>
            </a:r>
            <a:endParaRPr lang="en-US" dirty="0"/>
          </a:p>
        </p:txBody>
      </p:sp>
      <p:sp>
        <p:nvSpPr>
          <p:cNvPr id="3" name="Content Placeholder 2"/>
          <p:cNvSpPr>
            <a:spLocks noGrp="1"/>
          </p:cNvSpPr>
          <p:nvPr>
            <p:ph idx="1"/>
          </p:nvPr>
        </p:nvSpPr>
        <p:spPr>
          <a:xfrm>
            <a:off x="609600" y="1600201"/>
            <a:ext cx="10972800" cy="5076877"/>
          </a:xfrm>
        </p:spPr>
        <p:txBody>
          <a:bodyPr>
            <a:normAutofit fontScale="92500" lnSpcReduction="10000"/>
          </a:bodyPr>
          <a:lstStyle/>
          <a:p>
            <a:pPr marL="0" indent="0">
              <a:buNone/>
            </a:pPr>
            <a:r>
              <a:rPr lang="en-US" sz="2000" dirty="0" smtClean="0">
                <a:latin typeface="Courier"/>
                <a:cs typeface="Courier"/>
              </a:rPr>
              <a:t>Directory </a:t>
            </a:r>
            <a:r>
              <a:rPr lang="en-US" sz="2000" dirty="0" err="1" smtClean="0">
                <a:latin typeface="Courier"/>
                <a:cs typeface="Courier"/>
              </a:rPr>
              <a:t>dir</a:t>
            </a:r>
            <a:r>
              <a:rPr lang="en-US" sz="2000" dirty="0" smtClean="0">
                <a:latin typeface="Courier"/>
                <a:cs typeface="Courier"/>
              </a:rPr>
              <a:t> = </a:t>
            </a:r>
            <a:r>
              <a:rPr lang="en-US" sz="2000" dirty="0" err="1" smtClean="0">
                <a:latin typeface="Courier"/>
                <a:cs typeface="Courier"/>
              </a:rPr>
              <a:t>FSDirectory.open</a:t>
            </a:r>
            <a:r>
              <a:rPr lang="en-US" sz="2000" dirty="0" smtClean="0">
                <a:latin typeface="Courier"/>
                <a:cs typeface="Courier"/>
              </a:rPr>
              <a:t>(...);</a:t>
            </a:r>
          </a:p>
          <a:p>
            <a:pPr marL="0" indent="0">
              <a:buNone/>
            </a:pPr>
            <a:r>
              <a:rPr lang="en-US" sz="2000" dirty="0" err="1" smtClean="0">
                <a:latin typeface="Courier"/>
                <a:cs typeface="Courier"/>
              </a:rPr>
              <a:t>DirectoryReader</a:t>
            </a:r>
            <a:r>
              <a:rPr lang="en-US" sz="2000" dirty="0" smtClean="0">
                <a:latin typeface="Courier"/>
                <a:cs typeface="Courier"/>
              </a:rPr>
              <a:t> reader = </a:t>
            </a:r>
            <a:r>
              <a:rPr lang="en-US" sz="2000" dirty="0" err="1" smtClean="0">
                <a:latin typeface="Courier"/>
                <a:cs typeface="Courier"/>
              </a:rPr>
              <a:t>DirectoryReader.open</a:t>
            </a:r>
            <a:r>
              <a:rPr lang="en-US" sz="2000" dirty="0" smtClean="0">
                <a:latin typeface="Courier"/>
                <a:cs typeface="Courier"/>
              </a:rPr>
              <a:t>(</a:t>
            </a:r>
            <a:r>
              <a:rPr lang="en-US" sz="2000" dirty="0" err="1" smtClean="0">
                <a:latin typeface="Courier"/>
                <a:cs typeface="Courier"/>
              </a:rPr>
              <a:t>dir</a:t>
            </a:r>
            <a:r>
              <a:rPr lang="en-US" sz="2000" dirty="0" smtClean="0">
                <a:latin typeface="Courier"/>
                <a:cs typeface="Courier"/>
              </a:rPr>
              <a:t>);</a:t>
            </a:r>
          </a:p>
          <a:p>
            <a:pPr marL="0" indent="0">
              <a:buNone/>
            </a:pPr>
            <a:r>
              <a:rPr lang="en-US" sz="2000" dirty="0" err="1" smtClean="0">
                <a:latin typeface="Courier"/>
                <a:cs typeface="Courier"/>
              </a:rPr>
              <a:t>IndexSearcher</a:t>
            </a:r>
            <a:r>
              <a:rPr lang="en-US" sz="2000" dirty="0" smtClean="0">
                <a:latin typeface="Courier"/>
                <a:cs typeface="Courier"/>
              </a:rPr>
              <a:t> searcher = new </a:t>
            </a:r>
            <a:r>
              <a:rPr lang="en-US" sz="2000" dirty="0" err="1" smtClean="0">
                <a:latin typeface="Courier"/>
                <a:cs typeface="Courier"/>
              </a:rPr>
              <a:t>IndexSearcher</a:t>
            </a:r>
            <a:r>
              <a:rPr lang="en-US" sz="2000" dirty="0" smtClean="0">
                <a:latin typeface="Courier"/>
                <a:cs typeface="Courier"/>
              </a:rPr>
              <a:t>(reader);</a:t>
            </a:r>
          </a:p>
          <a:p>
            <a:pPr marL="0" indent="0">
              <a:buNone/>
            </a:pPr>
            <a:endParaRPr lang="en-US" sz="2000" dirty="0">
              <a:latin typeface="Courier"/>
              <a:cs typeface="Courier"/>
            </a:endParaRPr>
          </a:p>
          <a:p>
            <a:pPr marL="0" indent="0">
              <a:buNone/>
            </a:pPr>
            <a:r>
              <a:rPr lang="en-US" sz="2000" dirty="0" smtClean="0">
                <a:cs typeface="Courier"/>
              </a:rPr>
              <a:t>Above </a:t>
            </a:r>
            <a:r>
              <a:rPr lang="en-US" sz="2000" dirty="0" smtClean="0">
                <a:latin typeface="Courier"/>
                <a:cs typeface="Courier"/>
              </a:rPr>
              <a:t>reader</a:t>
            </a:r>
            <a:r>
              <a:rPr lang="en-US" sz="2000" dirty="0" smtClean="0">
                <a:cs typeface="Courier"/>
              </a:rPr>
              <a:t> does not reflect changes to the index unless you reopen it.</a:t>
            </a:r>
          </a:p>
          <a:p>
            <a:pPr marL="0" indent="0">
              <a:buNone/>
            </a:pPr>
            <a:r>
              <a:rPr lang="en-US" sz="2000" dirty="0" smtClean="0">
                <a:cs typeface="Courier"/>
              </a:rPr>
              <a:t>Reopening is more resource efficient than </a:t>
            </a:r>
            <a:r>
              <a:rPr lang="en-US" sz="2000" dirty="0" smtClean="0">
                <a:latin typeface="Courier"/>
                <a:cs typeface="Courier"/>
              </a:rPr>
              <a:t>open</a:t>
            </a:r>
            <a:r>
              <a:rPr lang="en-US" sz="2000" dirty="0" smtClean="0">
                <a:cs typeface="Courier"/>
              </a:rPr>
              <a:t>ing a brand new reader.</a:t>
            </a:r>
          </a:p>
          <a:p>
            <a:pPr marL="0" indent="0">
              <a:buNone/>
            </a:pPr>
            <a:endParaRPr lang="en-US" sz="2000" dirty="0">
              <a:latin typeface="Courier"/>
              <a:cs typeface="Courier"/>
            </a:endParaRPr>
          </a:p>
          <a:p>
            <a:pPr marL="0" indent="0">
              <a:buNone/>
            </a:pPr>
            <a:r>
              <a:rPr lang="en-US" sz="2000" dirty="0" err="1" smtClean="0">
                <a:latin typeface="Courier"/>
                <a:cs typeface="Courier"/>
              </a:rPr>
              <a:t>DirectoryReader</a:t>
            </a:r>
            <a:r>
              <a:rPr lang="en-US" sz="2000" dirty="0" smtClean="0">
                <a:latin typeface="Courier"/>
                <a:cs typeface="Courier"/>
              </a:rPr>
              <a:t> </a:t>
            </a:r>
            <a:r>
              <a:rPr lang="en-US" sz="2000" dirty="0" err="1" smtClean="0">
                <a:latin typeface="Courier"/>
                <a:cs typeface="Courier"/>
              </a:rPr>
              <a:t>newReader</a:t>
            </a:r>
            <a:r>
              <a:rPr lang="en-US" sz="2000" dirty="0" smtClean="0">
                <a:latin typeface="Courier"/>
                <a:cs typeface="Courier"/>
              </a:rPr>
              <a:t> =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DirectoryReader.openIfChanged</a:t>
            </a:r>
            <a:r>
              <a:rPr lang="en-US" sz="2000" dirty="0" smtClean="0">
                <a:latin typeface="Courier"/>
                <a:cs typeface="Courier"/>
              </a:rPr>
              <a:t>(reader);</a:t>
            </a:r>
          </a:p>
          <a:p>
            <a:pPr marL="0" indent="0">
              <a:buNone/>
            </a:pPr>
            <a:r>
              <a:rPr lang="en-US" sz="2000" dirty="0" smtClean="0">
                <a:latin typeface="Courier"/>
                <a:cs typeface="Courier"/>
              </a:rPr>
              <a:t>If (</a:t>
            </a:r>
            <a:r>
              <a:rPr lang="en-US" sz="2000" dirty="0" err="1" smtClean="0">
                <a:latin typeface="Courier"/>
                <a:cs typeface="Courier"/>
              </a:rPr>
              <a:t>newReader</a:t>
            </a:r>
            <a:r>
              <a:rPr lang="en-US" sz="2000" dirty="0" smtClean="0">
                <a:latin typeface="Courier"/>
                <a:cs typeface="Courier"/>
              </a:rPr>
              <a:t> != null) {</a:t>
            </a:r>
          </a:p>
          <a:p>
            <a:pPr marL="0" indent="0">
              <a:buNone/>
            </a:pPr>
            <a:r>
              <a:rPr lang="en-US" sz="2000" dirty="0">
                <a:latin typeface="Courier"/>
                <a:cs typeface="Courier"/>
              </a:rPr>
              <a:t>	</a:t>
            </a:r>
            <a:r>
              <a:rPr lang="en-US" sz="2000" dirty="0" err="1" smtClean="0">
                <a:latin typeface="Courier"/>
                <a:cs typeface="Courier"/>
              </a:rPr>
              <a:t>reader.close</a:t>
            </a:r>
            <a:r>
              <a:rPr lang="en-US" sz="2000" dirty="0" smtClean="0">
                <a:latin typeface="Courier"/>
                <a:cs typeface="Courier"/>
              </a:rPr>
              <a:t>();</a:t>
            </a:r>
          </a:p>
          <a:p>
            <a:pPr marL="0" indent="0">
              <a:buNone/>
            </a:pPr>
            <a:r>
              <a:rPr lang="en-US" sz="2000" dirty="0">
                <a:latin typeface="Courier"/>
                <a:cs typeface="Courier"/>
              </a:rPr>
              <a:t>	</a:t>
            </a:r>
            <a:r>
              <a:rPr lang="en-US" sz="2000" dirty="0" smtClean="0">
                <a:latin typeface="Courier"/>
                <a:cs typeface="Courier"/>
              </a:rPr>
              <a:t>reader = </a:t>
            </a:r>
            <a:r>
              <a:rPr lang="en-US" sz="2000" dirty="0" err="1" smtClean="0">
                <a:latin typeface="Courier"/>
                <a:cs typeface="Courier"/>
              </a:rPr>
              <a:t>newReader</a:t>
            </a:r>
            <a:r>
              <a:rPr lang="en-US" sz="2000" dirty="0" smtClean="0">
                <a:latin typeface="Courier"/>
                <a:cs typeface="Courier"/>
              </a:rPr>
              <a:t>;</a:t>
            </a:r>
          </a:p>
          <a:p>
            <a:pPr marL="0" indent="0">
              <a:buNone/>
            </a:pPr>
            <a:r>
              <a:rPr lang="en-US" sz="2000" dirty="0">
                <a:latin typeface="Courier"/>
                <a:cs typeface="Courier"/>
              </a:rPr>
              <a:t>	</a:t>
            </a:r>
            <a:r>
              <a:rPr lang="en-US" sz="2000" dirty="0" smtClean="0">
                <a:latin typeface="Courier"/>
                <a:cs typeface="Courier"/>
              </a:rPr>
              <a:t>searcher = new </a:t>
            </a:r>
            <a:r>
              <a:rPr lang="en-US" sz="2000" dirty="0" err="1" smtClean="0">
                <a:latin typeface="Courier"/>
                <a:cs typeface="Courier"/>
              </a:rPr>
              <a:t>IndexSearcher</a:t>
            </a:r>
            <a:r>
              <a:rPr lang="en-US" sz="2000" dirty="0" smtClean="0">
                <a:latin typeface="Courier"/>
                <a:cs typeface="Courier"/>
              </a:rPr>
              <a:t>(reader);</a:t>
            </a:r>
          </a:p>
          <a:p>
            <a:pPr marL="0" indent="0">
              <a:buNone/>
            </a:pPr>
            <a:r>
              <a:rPr lang="en-US" sz="2000" dirty="0">
                <a:latin typeface="Courier"/>
                <a:cs typeface="Courier"/>
              </a:rPr>
              <a:t>}</a:t>
            </a:r>
          </a:p>
        </p:txBody>
      </p:sp>
    </p:spTree>
    <p:extLst>
      <p:ext uri="{BB962C8B-B14F-4D97-AF65-F5344CB8AC3E}">
        <p14:creationId xmlns:p14="http://schemas.microsoft.com/office/powerpoint/2010/main" val="302654188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Near-real-time search</a:t>
            </a:r>
            <a:endParaRPr lang="en-US" dirty="0"/>
          </a:p>
        </p:txBody>
      </p:sp>
      <p:sp>
        <p:nvSpPr>
          <p:cNvPr id="3" name="Content Placeholder 2"/>
          <p:cNvSpPr>
            <a:spLocks noGrp="1"/>
          </p:cNvSpPr>
          <p:nvPr>
            <p:ph idx="1"/>
          </p:nvPr>
        </p:nvSpPr>
        <p:spPr>
          <a:xfrm>
            <a:off x="609600" y="1600200"/>
            <a:ext cx="11277600" cy="4994950"/>
          </a:xfrm>
        </p:spPr>
        <p:txBody>
          <a:bodyPr>
            <a:normAutofit fontScale="92500" lnSpcReduction="20000"/>
          </a:bodyPr>
          <a:lstStyle/>
          <a:p>
            <a:pPr marL="0" indent="0">
              <a:buNone/>
            </a:pPr>
            <a:r>
              <a:rPr lang="en-US" sz="2000" dirty="0" err="1" smtClean="0">
                <a:latin typeface="Courier"/>
                <a:cs typeface="Courier"/>
              </a:rPr>
              <a:t>IndexWriter</a:t>
            </a:r>
            <a:r>
              <a:rPr lang="en-US" sz="2000" dirty="0" smtClean="0">
                <a:latin typeface="Courier"/>
                <a:cs typeface="Courier"/>
              </a:rPr>
              <a:t> writer = ...;</a:t>
            </a:r>
          </a:p>
          <a:p>
            <a:pPr marL="0" indent="0">
              <a:buNone/>
            </a:pPr>
            <a:r>
              <a:rPr lang="en-US" sz="2000" dirty="0" err="1" smtClean="0">
                <a:latin typeface="Courier"/>
                <a:cs typeface="Courier"/>
              </a:rPr>
              <a:t>DirectoryReader</a:t>
            </a:r>
            <a:r>
              <a:rPr lang="en-US" sz="2000" dirty="0" smtClean="0">
                <a:latin typeface="Courier"/>
                <a:cs typeface="Courier"/>
              </a:rPr>
              <a:t> reader =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DirectoryReader.open</a:t>
            </a:r>
            <a:r>
              <a:rPr lang="en-US" sz="2000" dirty="0" smtClean="0">
                <a:latin typeface="Courier"/>
                <a:cs typeface="Courier"/>
              </a:rPr>
              <a:t>(writer, true);</a:t>
            </a:r>
          </a:p>
          <a:p>
            <a:pPr marL="0" indent="0">
              <a:buNone/>
            </a:pPr>
            <a:r>
              <a:rPr lang="en-US" sz="2000" dirty="0" err="1" smtClean="0">
                <a:latin typeface="Courier"/>
                <a:cs typeface="Courier"/>
              </a:rPr>
              <a:t>IndexSearcher</a:t>
            </a:r>
            <a:r>
              <a:rPr lang="en-US" sz="2000" dirty="0" smtClean="0">
                <a:latin typeface="Courier"/>
                <a:cs typeface="Courier"/>
              </a:rPr>
              <a:t> searcher = new </a:t>
            </a:r>
            <a:r>
              <a:rPr lang="en-US" sz="2000" dirty="0" err="1" smtClean="0">
                <a:latin typeface="Courier"/>
                <a:cs typeface="Courier"/>
              </a:rPr>
              <a:t>IndexSearcher</a:t>
            </a:r>
            <a:r>
              <a:rPr lang="en-US" sz="2000" dirty="0" smtClean="0">
                <a:latin typeface="Courier"/>
                <a:cs typeface="Courier"/>
              </a:rPr>
              <a:t>(reader);</a:t>
            </a:r>
          </a:p>
          <a:p>
            <a:pPr marL="0" indent="0">
              <a:buNone/>
            </a:pPr>
            <a:endParaRPr lang="en-US" sz="2000" dirty="0">
              <a:latin typeface="Courier"/>
              <a:cs typeface="Courier"/>
            </a:endParaRPr>
          </a:p>
          <a:p>
            <a:pPr marL="0" indent="0">
              <a:buNone/>
            </a:pPr>
            <a:r>
              <a:rPr lang="en-US" sz="2000" dirty="0" smtClean="0">
                <a:cs typeface="Courier"/>
              </a:rPr>
              <a:t>// Now let us say there’s a change to the index using </a:t>
            </a:r>
            <a:r>
              <a:rPr lang="en-US" sz="2000" dirty="0" smtClean="0">
                <a:latin typeface="Courier"/>
                <a:cs typeface="Courier"/>
              </a:rPr>
              <a:t>writer</a:t>
            </a:r>
          </a:p>
          <a:p>
            <a:pPr marL="0" indent="0">
              <a:buNone/>
            </a:pPr>
            <a:r>
              <a:rPr lang="en-US" sz="2000" dirty="0" err="1" smtClean="0">
                <a:latin typeface="Courier"/>
                <a:cs typeface="Courier"/>
              </a:rPr>
              <a:t>writer.addDocument</a:t>
            </a:r>
            <a:r>
              <a:rPr lang="en-US" sz="2000" dirty="0" smtClean="0">
                <a:latin typeface="Courier"/>
                <a:cs typeface="Courier"/>
              </a:rPr>
              <a:t>(</a:t>
            </a:r>
            <a:r>
              <a:rPr lang="en-US" sz="2000" dirty="0" err="1" smtClean="0">
                <a:latin typeface="Courier"/>
                <a:cs typeface="Courier"/>
              </a:rPr>
              <a:t>newDoc</a:t>
            </a:r>
            <a:r>
              <a:rPr lang="en-US" sz="2000" dirty="0" smtClean="0">
                <a:latin typeface="Courier"/>
                <a:cs typeface="Courier"/>
              </a:rPr>
              <a:t>);</a:t>
            </a:r>
            <a:endParaRPr lang="en-US" sz="2000" dirty="0">
              <a:latin typeface="Courier"/>
              <a:cs typeface="Courier"/>
            </a:endParaRPr>
          </a:p>
          <a:p>
            <a:pPr marL="0" indent="0">
              <a:buNone/>
            </a:pPr>
            <a:endParaRPr lang="en-US" sz="2000" dirty="0" smtClean="0">
              <a:latin typeface="Courier"/>
              <a:cs typeface="Courier"/>
            </a:endParaRPr>
          </a:p>
          <a:p>
            <a:pPr marL="0" indent="0">
              <a:buNone/>
            </a:pPr>
            <a:r>
              <a:rPr lang="en-US" sz="2000" dirty="0" err="1" smtClean="0">
                <a:latin typeface="Courier"/>
                <a:cs typeface="Courier"/>
              </a:rPr>
              <a:t>DirectoryReader</a:t>
            </a:r>
            <a:r>
              <a:rPr lang="en-US" sz="2000" dirty="0" smtClean="0">
                <a:latin typeface="Courier"/>
                <a:cs typeface="Courier"/>
              </a:rPr>
              <a:t> </a:t>
            </a:r>
            <a:r>
              <a:rPr lang="en-US" sz="2000" dirty="0" err="1" smtClean="0">
                <a:latin typeface="Courier"/>
                <a:cs typeface="Courier"/>
              </a:rPr>
              <a:t>newReader</a:t>
            </a:r>
            <a:r>
              <a:rPr lang="en-US" sz="2000" dirty="0" smtClean="0">
                <a:latin typeface="Courier"/>
                <a:cs typeface="Courier"/>
              </a:rPr>
              <a:t> =</a:t>
            </a:r>
          </a:p>
          <a:p>
            <a:pPr marL="0" indent="0">
              <a:buNone/>
            </a:pPr>
            <a:r>
              <a:rPr lang="en-US" sz="2000" dirty="0">
                <a:latin typeface="Courier"/>
                <a:cs typeface="Courier"/>
              </a:rPr>
              <a:t> </a:t>
            </a:r>
            <a:r>
              <a:rPr lang="en-US" sz="2000" dirty="0" smtClean="0">
                <a:latin typeface="Courier"/>
                <a:cs typeface="Courier"/>
              </a:rPr>
              <a:t>   </a:t>
            </a:r>
            <a:r>
              <a:rPr lang="en-US" sz="2000" dirty="0" err="1" smtClean="0">
                <a:latin typeface="Courier"/>
                <a:cs typeface="Courier"/>
              </a:rPr>
              <a:t>DirectoryReader.openIfChanged</a:t>
            </a:r>
            <a:r>
              <a:rPr lang="en-US" sz="2000" dirty="0" smtClean="0">
                <a:latin typeface="Courier"/>
                <a:cs typeface="Courier"/>
              </a:rPr>
              <a:t>(reader, writer, true);</a:t>
            </a:r>
          </a:p>
          <a:p>
            <a:pPr marL="0" indent="0">
              <a:buNone/>
            </a:pPr>
            <a:r>
              <a:rPr lang="en-US" sz="2000" dirty="0" smtClean="0">
                <a:latin typeface="Courier"/>
                <a:cs typeface="Courier"/>
              </a:rPr>
              <a:t>if (</a:t>
            </a:r>
            <a:r>
              <a:rPr lang="en-US" sz="2000" dirty="0" err="1" smtClean="0">
                <a:latin typeface="Courier"/>
                <a:cs typeface="Courier"/>
              </a:rPr>
              <a:t>newReader</a:t>
            </a:r>
            <a:r>
              <a:rPr lang="en-US" sz="2000" dirty="0" smtClean="0">
                <a:latin typeface="Courier"/>
                <a:cs typeface="Courier"/>
              </a:rPr>
              <a:t> != null) {</a:t>
            </a:r>
          </a:p>
          <a:p>
            <a:pPr marL="0" indent="0">
              <a:buNone/>
            </a:pPr>
            <a:r>
              <a:rPr lang="en-US" sz="2000" dirty="0">
                <a:latin typeface="Courier"/>
                <a:cs typeface="Courier"/>
              </a:rPr>
              <a:t>	</a:t>
            </a:r>
            <a:r>
              <a:rPr lang="en-US" sz="2000" dirty="0" err="1" smtClean="0">
                <a:latin typeface="Courier"/>
                <a:cs typeface="Courier"/>
              </a:rPr>
              <a:t>reader.close</a:t>
            </a:r>
            <a:r>
              <a:rPr lang="en-US" sz="2000" dirty="0" smtClean="0">
                <a:latin typeface="Courier"/>
                <a:cs typeface="Courier"/>
              </a:rPr>
              <a:t>();</a:t>
            </a:r>
          </a:p>
          <a:p>
            <a:pPr marL="0" indent="0">
              <a:buNone/>
            </a:pPr>
            <a:r>
              <a:rPr lang="en-US" sz="2000" dirty="0">
                <a:latin typeface="Courier"/>
                <a:cs typeface="Courier"/>
              </a:rPr>
              <a:t>	</a:t>
            </a:r>
            <a:r>
              <a:rPr lang="en-US" sz="2000" dirty="0" smtClean="0">
                <a:latin typeface="Courier"/>
                <a:cs typeface="Courier"/>
              </a:rPr>
              <a:t>reader = </a:t>
            </a:r>
            <a:r>
              <a:rPr lang="en-US" sz="2000" dirty="0" err="1" smtClean="0">
                <a:latin typeface="Courier"/>
                <a:cs typeface="Courier"/>
              </a:rPr>
              <a:t>newReader</a:t>
            </a:r>
            <a:r>
              <a:rPr lang="en-US" sz="2000" dirty="0" smtClean="0">
                <a:latin typeface="Courier"/>
                <a:cs typeface="Courier"/>
              </a:rPr>
              <a:t>;</a:t>
            </a:r>
          </a:p>
          <a:p>
            <a:pPr marL="0" indent="0">
              <a:buNone/>
            </a:pPr>
            <a:r>
              <a:rPr lang="en-US" sz="2000" dirty="0">
                <a:latin typeface="Courier"/>
                <a:cs typeface="Courier"/>
              </a:rPr>
              <a:t>	</a:t>
            </a:r>
            <a:r>
              <a:rPr lang="en-US" sz="2000" dirty="0" smtClean="0">
                <a:latin typeface="Courier"/>
                <a:cs typeface="Courier"/>
              </a:rPr>
              <a:t>searcher = new </a:t>
            </a:r>
            <a:r>
              <a:rPr lang="en-US" sz="2000" dirty="0" err="1" smtClean="0">
                <a:latin typeface="Courier"/>
                <a:cs typeface="Courier"/>
              </a:rPr>
              <a:t>IndexSearcher</a:t>
            </a:r>
            <a:r>
              <a:rPr lang="en-US" sz="2000" dirty="0" smtClean="0">
                <a:latin typeface="Courier"/>
                <a:cs typeface="Courier"/>
              </a:rPr>
              <a:t>(reader);</a:t>
            </a:r>
          </a:p>
          <a:p>
            <a:pPr marL="0" indent="0">
              <a:buNone/>
            </a:pPr>
            <a:r>
              <a:rPr lang="en-US" sz="2000" dirty="0">
                <a:latin typeface="Courier"/>
                <a:cs typeface="Courier"/>
              </a:rPr>
              <a:t>}</a:t>
            </a:r>
          </a:p>
        </p:txBody>
      </p:sp>
    </p:spTree>
    <p:extLst>
      <p:ext uri="{BB962C8B-B14F-4D97-AF65-F5344CB8AC3E}">
        <p14:creationId xmlns:p14="http://schemas.microsoft.com/office/powerpoint/2010/main" val="121289074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t>
            </a:r>
            <a:r>
              <a:rPr lang="en-US" dirty="0" smtClean="0"/>
              <a:t>onstruct </a:t>
            </a:r>
            <a:r>
              <a:rPr lang="en-US" dirty="0" err="1" smtClean="0">
                <a:latin typeface="Courier"/>
                <a:cs typeface="Courier"/>
              </a:rPr>
              <a:t>Query</a:t>
            </a:r>
            <a:r>
              <a:rPr lang="en-US" dirty="0" err="1" smtClean="0"/>
              <a:t>s</a:t>
            </a:r>
            <a:r>
              <a:rPr lang="en-US" dirty="0" smtClean="0"/>
              <a:t> programmatically</a:t>
            </a:r>
            <a:endParaRPr lang="en-US" dirty="0"/>
          </a:p>
        </p:txBody>
      </p:sp>
      <p:sp>
        <p:nvSpPr>
          <p:cNvPr id="3" name="Content Placeholder 2"/>
          <p:cNvSpPr>
            <a:spLocks noGrp="1"/>
          </p:cNvSpPr>
          <p:nvPr>
            <p:ph idx="1"/>
          </p:nvPr>
        </p:nvSpPr>
        <p:spPr/>
        <p:txBody>
          <a:bodyPr>
            <a:normAutofit lnSpcReduction="10000"/>
          </a:bodyPr>
          <a:lstStyle/>
          <a:p>
            <a:r>
              <a:rPr lang="en-US" dirty="0" err="1" smtClean="0">
                <a:latin typeface="Courier"/>
                <a:cs typeface="Courier"/>
              </a:rPr>
              <a:t>TermQuery</a:t>
            </a:r>
            <a:endParaRPr lang="en-US" dirty="0" smtClean="0">
              <a:latin typeface="Courier"/>
              <a:cs typeface="Courier"/>
            </a:endParaRPr>
          </a:p>
          <a:p>
            <a:pPr lvl="1"/>
            <a:r>
              <a:rPr lang="en-US" dirty="0" smtClean="0">
                <a:cs typeface="Courier"/>
              </a:rPr>
              <a:t>Constructed from a </a:t>
            </a:r>
            <a:r>
              <a:rPr lang="en-US" dirty="0" smtClean="0">
                <a:latin typeface="Courier"/>
                <a:cs typeface="Courier"/>
              </a:rPr>
              <a:t>Term</a:t>
            </a:r>
          </a:p>
          <a:p>
            <a:r>
              <a:rPr lang="en-US" dirty="0" err="1" smtClean="0">
                <a:latin typeface="Courier"/>
                <a:cs typeface="Courier"/>
              </a:rPr>
              <a:t>TermRangeQuery</a:t>
            </a:r>
            <a:endParaRPr lang="en-US" dirty="0" smtClean="0">
              <a:latin typeface="Courier"/>
              <a:cs typeface="Courier"/>
            </a:endParaRPr>
          </a:p>
          <a:p>
            <a:r>
              <a:rPr lang="en-US" dirty="0" err="1" smtClean="0">
                <a:latin typeface="Courier"/>
                <a:cs typeface="Courier"/>
              </a:rPr>
              <a:t>NumericRangeQuery</a:t>
            </a:r>
            <a:endParaRPr lang="en-US" dirty="0" smtClean="0">
              <a:latin typeface="Courier"/>
              <a:cs typeface="Courier"/>
            </a:endParaRPr>
          </a:p>
          <a:p>
            <a:r>
              <a:rPr lang="en-US" dirty="0" err="1" smtClean="0">
                <a:latin typeface="Courier"/>
                <a:cs typeface="Courier"/>
              </a:rPr>
              <a:t>PrefixQuery</a:t>
            </a:r>
            <a:endParaRPr lang="en-US" dirty="0" smtClean="0">
              <a:latin typeface="Courier"/>
              <a:cs typeface="Courier"/>
            </a:endParaRPr>
          </a:p>
          <a:p>
            <a:r>
              <a:rPr lang="en-US" dirty="0" err="1" smtClean="0">
                <a:latin typeface="Courier"/>
                <a:cs typeface="Courier"/>
              </a:rPr>
              <a:t>BooleanQuery</a:t>
            </a:r>
            <a:endParaRPr lang="en-US" dirty="0" smtClean="0">
              <a:latin typeface="Courier"/>
              <a:cs typeface="Courier"/>
            </a:endParaRPr>
          </a:p>
          <a:p>
            <a:r>
              <a:rPr lang="en-US" dirty="0" err="1" smtClean="0">
                <a:latin typeface="Courier"/>
                <a:cs typeface="Courier"/>
              </a:rPr>
              <a:t>PhraseQuery</a:t>
            </a:r>
            <a:endParaRPr lang="en-US" dirty="0" smtClean="0">
              <a:latin typeface="Courier"/>
              <a:cs typeface="Courier"/>
            </a:endParaRPr>
          </a:p>
          <a:p>
            <a:r>
              <a:rPr lang="en-US" dirty="0" err="1" smtClean="0">
                <a:latin typeface="Courier"/>
                <a:cs typeface="Courier"/>
              </a:rPr>
              <a:t>WildcardQuery</a:t>
            </a:r>
            <a:endParaRPr lang="en-US" dirty="0" smtClean="0">
              <a:latin typeface="Courier"/>
              <a:cs typeface="Courier"/>
            </a:endParaRPr>
          </a:p>
          <a:p>
            <a:r>
              <a:rPr lang="en-US" dirty="0" err="1" smtClean="0">
                <a:latin typeface="Courier"/>
                <a:cs typeface="Courier"/>
              </a:rPr>
              <a:t>FuzzyQuery</a:t>
            </a:r>
            <a:endParaRPr lang="en-US" dirty="0" smtClean="0">
              <a:latin typeface="Courier"/>
              <a:cs typeface="Courier"/>
            </a:endParaRPr>
          </a:p>
          <a:p>
            <a:r>
              <a:rPr lang="en-US" dirty="0" err="1" smtClean="0">
                <a:latin typeface="Courier"/>
                <a:cs typeface="Courier"/>
              </a:rPr>
              <a:t>MatchAllDocsQuery</a:t>
            </a:r>
            <a:endParaRPr lang="en-US" dirty="0">
              <a:latin typeface="Courier"/>
              <a:cs typeface="Courier"/>
            </a:endParaRPr>
          </a:p>
        </p:txBody>
      </p:sp>
    </p:spTree>
    <p:extLst>
      <p:ext uri="{BB962C8B-B14F-4D97-AF65-F5344CB8AC3E}">
        <p14:creationId xmlns:p14="http://schemas.microsoft.com/office/powerpoint/2010/main" val="388969906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Courier"/>
                <a:cs typeface="Courier"/>
              </a:rPr>
              <a:t>IndexSearcher</a:t>
            </a:r>
            <a:endParaRPr lang="en-US" dirty="0">
              <a:latin typeface="Courier"/>
              <a:cs typeface="Courier"/>
            </a:endParaRPr>
          </a:p>
        </p:txBody>
      </p:sp>
      <p:sp>
        <p:nvSpPr>
          <p:cNvPr id="3" name="Content Placeholder 2"/>
          <p:cNvSpPr>
            <a:spLocks noGrp="1"/>
          </p:cNvSpPr>
          <p:nvPr>
            <p:ph idx="1"/>
          </p:nvPr>
        </p:nvSpPr>
        <p:spPr/>
        <p:txBody>
          <a:bodyPr/>
          <a:lstStyle/>
          <a:p>
            <a:r>
              <a:rPr lang="en-US" dirty="0" smtClean="0">
                <a:cs typeface="Courier"/>
              </a:rPr>
              <a:t>Methods</a:t>
            </a:r>
          </a:p>
          <a:p>
            <a:pPr lvl="1"/>
            <a:r>
              <a:rPr lang="en-US" dirty="0" err="1" smtClean="0">
                <a:latin typeface="Courier"/>
                <a:cs typeface="Courier"/>
              </a:rPr>
              <a:t>TopDocs</a:t>
            </a:r>
            <a:r>
              <a:rPr lang="en-US" dirty="0" smtClean="0">
                <a:latin typeface="Courier"/>
                <a:cs typeface="Courier"/>
              </a:rPr>
              <a:t> search(Query q, </a:t>
            </a:r>
            <a:r>
              <a:rPr lang="en-US" dirty="0" err="1" smtClean="0">
                <a:latin typeface="Courier"/>
                <a:cs typeface="Courier"/>
              </a:rPr>
              <a:t>int</a:t>
            </a:r>
            <a:r>
              <a:rPr lang="en-US" dirty="0" smtClean="0">
                <a:latin typeface="Courier"/>
                <a:cs typeface="Courier"/>
              </a:rPr>
              <a:t> n);</a:t>
            </a:r>
          </a:p>
          <a:p>
            <a:pPr lvl="1"/>
            <a:r>
              <a:rPr lang="en-US" dirty="0" smtClean="0">
                <a:latin typeface="Courier"/>
                <a:cs typeface="Courier"/>
              </a:rPr>
              <a:t>Document doc(</a:t>
            </a:r>
            <a:r>
              <a:rPr lang="en-US" dirty="0" err="1" smtClean="0">
                <a:latin typeface="Courier"/>
                <a:cs typeface="Courier"/>
              </a:rPr>
              <a:t>int</a:t>
            </a:r>
            <a:r>
              <a:rPr lang="en-US" dirty="0" smtClean="0">
                <a:latin typeface="Courier"/>
                <a:cs typeface="Courier"/>
              </a:rPr>
              <a:t> </a:t>
            </a:r>
            <a:r>
              <a:rPr lang="en-US" dirty="0" err="1" smtClean="0">
                <a:latin typeface="Courier"/>
                <a:cs typeface="Courier"/>
              </a:rPr>
              <a:t>docID</a:t>
            </a:r>
            <a:r>
              <a:rPr lang="en-US" dirty="0" smtClean="0">
                <a:latin typeface="Courier"/>
                <a:cs typeface="Courier"/>
              </a:rPr>
              <a:t>);</a:t>
            </a:r>
            <a:endParaRPr lang="en-US" dirty="0">
              <a:latin typeface="Courier"/>
              <a:cs typeface="Courier"/>
            </a:endParaRPr>
          </a:p>
        </p:txBody>
      </p:sp>
    </p:spTree>
    <p:extLst>
      <p:ext uri="{BB962C8B-B14F-4D97-AF65-F5344CB8AC3E}">
        <p14:creationId xmlns:p14="http://schemas.microsoft.com/office/powerpoint/2010/main" val="23411859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Courier"/>
                <a:cs typeface="Courier"/>
              </a:rPr>
              <a:t>TopDocs</a:t>
            </a:r>
            <a:r>
              <a:rPr lang="en-US" dirty="0" smtClean="0">
                <a:latin typeface="+mn-lt"/>
                <a:cs typeface="Courier"/>
              </a:rPr>
              <a:t> and </a:t>
            </a:r>
            <a:r>
              <a:rPr lang="en-US" dirty="0" err="1" smtClean="0">
                <a:latin typeface="Courier"/>
                <a:cs typeface="Courier"/>
              </a:rPr>
              <a:t>ScoreDoc</a:t>
            </a:r>
            <a:endParaRPr lang="en-US" dirty="0">
              <a:latin typeface="Courier"/>
              <a:cs typeface="Courier"/>
            </a:endParaRPr>
          </a:p>
        </p:txBody>
      </p:sp>
      <p:sp>
        <p:nvSpPr>
          <p:cNvPr id="3" name="Content Placeholder 2"/>
          <p:cNvSpPr>
            <a:spLocks noGrp="1"/>
          </p:cNvSpPr>
          <p:nvPr>
            <p:ph idx="1"/>
          </p:nvPr>
        </p:nvSpPr>
        <p:spPr/>
        <p:txBody>
          <a:bodyPr>
            <a:normAutofit/>
          </a:bodyPr>
          <a:lstStyle/>
          <a:p>
            <a:r>
              <a:rPr lang="en-US" dirty="0" err="1" smtClean="0">
                <a:latin typeface="Courier"/>
                <a:cs typeface="Courier"/>
              </a:rPr>
              <a:t>TopDocs</a:t>
            </a:r>
            <a:r>
              <a:rPr lang="en-US" dirty="0" smtClean="0"/>
              <a:t> methods</a:t>
            </a:r>
          </a:p>
          <a:p>
            <a:pPr lvl="1"/>
            <a:r>
              <a:rPr lang="en-US" dirty="0" smtClean="0"/>
              <a:t>Number of documents that matched the search</a:t>
            </a:r>
            <a:br>
              <a:rPr lang="en-US" dirty="0" smtClean="0"/>
            </a:br>
            <a:r>
              <a:rPr lang="en-US" dirty="0" err="1" smtClean="0">
                <a:latin typeface="Courier"/>
                <a:cs typeface="Courier"/>
              </a:rPr>
              <a:t>totalHits</a:t>
            </a:r>
            <a:endParaRPr lang="en-US" dirty="0" smtClean="0">
              <a:latin typeface="Courier"/>
              <a:cs typeface="Courier"/>
            </a:endParaRPr>
          </a:p>
          <a:p>
            <a:pPr lvl="1"/>
            <a:r>
              <a:rPr lang="en-US" dirty="0" smtClean="0"/>
              <a:t>Array of </a:t>
            </a:r>
            <a:r>
              <a:rPr lang="en-US" dirty="0" err="1" smtClean="0">
                <a:latin typeface="Courier"/>
                <a:cs typeface="Courier"/>
              </a:rPr>
              <a:t>ScoreDoc</a:t>
            </a:r>
            <a:r>
              <a:rPr lang="en-US" dirty="0" smtClean="0"/>
              <a:t> instances containing results</a:t>
            </a:r>
            <a:br>
              <a:rPr lang="en-US" dirty="0" smtClean="0"/>
            </a:br>
            <a:r>
              <a:rPr lang="en-US" dirty="0" err="1" smtClean="0">
                <a:latin typeface="Courier"/>
                <a:cs typeface="Courier"/>
              </a:rPr>
              <a:t>scoreDocs</a:t>
            </a:r>
            <a:endParaRPr lang="en-US" dirty="0" smtClean="0">
              <a:latin typeface="Courier"/>
              <a:cs typeface="Courier"/>
            </a:endParaRPr>
          </a:p>
          <a:p>
            <a:pPr lvl="1"/>
            <a:r>
              <a:rPr lang="en-US" dirty="0" smtClean="0">
                <a:cs typeface="Courier"/>
              </a:rPr>
              <a:t>Returns best score of all matches</a:t>
            </a:r>
            <a:r>
              <a:rPr lang="en-US" dirty="0">
                <a:cs typeface="Courier"/>
              </a:rPr>
              <a:t/>
            </a:r>
            <a:br>
              <a:rPr lang="en-US" dirty="0">
                <a:cs typeface="Courier"/>
              </a:rPr>
            </a:br>
            <a:r>
              <a:rPr lang="en-US" dirty="0" err="1" smtClean="0">
                <a:latin typeface="Courier"/>
                <a:cs typeface="Courier"/>
              </a:rPr>
              <a:t>getMaxScore</a:t>
            </a:r>
            <a:r>
              <a:rPr lang="en-US" dirty="0" smtClean="0">
                <a:latin typeface="Courier"/>
                <a:cs typeface="Courier"/>
              </a:rPr>
              <a:t>()</a:t>
            </a:r>
          </a:p>
          <a:p>
            <a:r>
              <a:rPr lang="en-US" dirty="0" err="1" smtClean="0">
                <a:latin typeface="Courier"/>
                <a:cs typeface="Courier"/>
              </a:rPr>
              <a:t>ScoreDoc</a:t>
            </a:r>
            <a:r>
              <a:rPr lang="en-US" dirty="0" smtClean="0">
                <a:cs typeface="Courier"/>
              </a:rPr>
              <a:t> methods</a:t>
            </a:r>
          </a:p>
          <a:p>
            <a:pPr lvl="1"/>
            <a:r>
              <a:rPr lang="en-US" dirty="0" smtClean="0">
                <a:cs typeface="Courier"/>
              </a:rPr>
              <a:t>Document id</a:t>
            </a:r>
            <a:br>
              <a:rPr lang="en-US" dirty="0" smtClean="0">
                <a:cs typeface="Courier"/>
              </a:rPr>
            </a:br>
            <a:r>
              <a:rPr lang="en-US" dirty="0" smtClean="0">
                <a:latin typeface="Courier"/>
                <a:cs typeface="Courier"/>
              </a:rPr>
              <a:t>doc</a:t>
            </a:r>
          </a:p>
          <a:p>
            <a:pPr lvl="1"/>
            <a:r>
              <a:rPr lang="en-US" dirty="0" smtClean="0">
                <a:cs typeface="Courier"/>
              </a:rPr>
              <a:t>Document score</a:t>
            </a:r>
            <a:br>
              <a:rPr lang="en-US" dirty="0" smtClean="0">
                <a:cs typeface="Courier"/>
              </a:rPr>
            </a:br>
            <a:r>
              <a:rPr lang="en-US" dirty="0" smtClean="0">
                <a:latin typeface="Courier"/>
                <a:cs typeface="Courier"/>
              </a:rPr>
              <a:t>score</a:t>
            </a:r>
          </a:p>
        </p:txBody>
      </p:sp>
    </p:spTree>
    <p:extLst>
      <p:ext uri="{BB962C8B-B14F-4D97-AF65-F5344CB8AC3E}">
        <p14:creationId xmlns:p14="http://schemas.microsoft.com/office/powerpoint/2010/main" val="126259338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Scoring</a:t>
            </a:r>
            <a:endParaRPr lang="en-US" dirty="0"/>
          </a:p>
        </p:txBody>
      </p:sp>
      <p:sp>
        <p:nvSpPr>
          <p:cNvPr id="3" name="Content Placeholder 2"/>
          <p:cNvSpPr>
            <a:spLocks noGrp="1"/>
          </p:cNvSpPr>
          <p:nvPr>
            <p:ph idx="1"/>
          </p:nvPr>
        </p:nvSpPr>
        <p:spPr/>
        <p:txBody>
          <a:bodyPr>
            <a:normAutofit/>
          </a:bodyPr>
          <a:lstStyle/>
          <a:p>
            <a:r>
              <a:rPr lang="en-US" dirty="0" smtClean="0"/>
              <a:t>Original scoring function uses basic </a:t>
            </a:r>
            <a:r>
              <a:rPr lang="en-US" dirty="0" err="1" smtClean="0"/>
              <a:t>tf</a:t>
            </a:r>
            <a:r>
              <a:rPr lang="en-US" dirty="0" err="1"/>
              <a:t>-</a:t>
            </a:r>
            <a:r>
              <a:rPr lang="en-US" dirty="0" err="1" smtClean="0"/>
              <a:t>idf</a:t>
            </a:r>
            <a:r>
              <a:rPr lang="en-US" dirty="0" smtClean="0"/>
              <a:t> scoring with</a:t>
            </a:r>
          </a:p>
          <a:p>
            <a:pPr lvl="1"/>
            <a:r>
              <a:rPr lang="en-US" dirty="0" smtClean="0"/>
              <a:t>Programmable boost values for certain fields in documents</a:t>
            </a:r>
          </a:p>
          <a:p>
            <a:pPr lvl="1"/>
            <a:r>
              <a:rPr lang="en-US" dirty="0" smtClean="0"/>
              <a:t>Length normalization</a:t>
            </a:r>
          </a:p>
          <a:p>
            <a:pPr lvl="1"/>
            <a:r>
              <a:rPr lang="en-US" dirty="0" smtClean="0"/>
              <a:t>Boosts for documents containing more of the query terms</a:t>
            </a:r>
          </a:p>
          <a:p>
            <a:r>
              <a:rPr lang="en-US" dirty="0" err="1" smtClean="0">
                <a:latin typeface="Courier"/>
                <a:cs typeface="Courier"/>
              </a:rPr>
              <a:t>IndexSearcher</a:t>
            </a:r>
            <a:r>
              <a:rPr lang="en-US" dirty="0" smtClean="0"/>
              <a:t> provides an </a:t>
            </a:r>
            <a:r>
              <a:rPr lang="en-US" dirty="0" smtClean="0">
                <a:latin typeface="Courier"/>
                <a:cs typeface="Courier"/>
              </a:rPr>
              <a:t>explain()</a:t>
            </a:r>
            <a:r>
              <a:rPr lang="en-US" dirty="0" smtClean="0"/>
              <a:t> method that explains the scoring of a document</a:t>
            </a:r>
            <a:endParaRPr lang="en-US" dirty="0"/>
          </a:p>
        </p:txBody>
      </p:sp>
    </p:spTree>
    <p:extLst>
      <p:ext uri="{BB962C8B-B14F-4D97-AF65-F5344CB8AC3E}">
        <p14:creationId xmlns:p14="http://schemas.microsoft.com/office/powerpoint/2010/main" val="342402485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t>
            </a:r>
            <a:r>
              <a:rPr lang="en-US" dirty="0" err="1" smtClean="0"/>
              <a:t>Lucene</a:t>
            </a:r>
            <a:r>
              <a:rPr lang="en-US" dirty="0" smtClean="0"/>
              <a:t> </a:t>
            </a:r>
            <a:r>
              <a:rPr lang="en-US" dirty="0" err="1" smtClean="0"/>
              <a:t>Ain’t</a:t>
            </a:r>
            <a:endParaRPr lang="en-US" dirty="0"/>
          </a:p>
        </p:txBody>
      </p:sp>
      <p:sp>
        <p:nvSpPr>
          <p:cNvPr id="3" name="Content Placeholder 2"/>
          <p:cNvSpPr>
            <a:spLocks noGrp="1"/>
          </p:cNvSpPr>
          <p:nvPr>
            <p:ph idx="1"/>
          </p:nvPr>
        </p:nvSpPr>
        <p:spPr/>
        <p:txBody>
          <a:bodyPr/>
          <a:lstStyle/>
          <a:p>
            <a:r>
              <a:rPr lang="en-US" dirty="0" smtClean="0"/>
              <a:t>A complete search engine</a:t>
            </a:r>
          </a:p>
          <a:p>
            <a:endParaRPr lang="en-US" dirty="0" smtClean="0"/>
          </a:p>
          <a:p>
            <a:r>
              <a:rPr lang="en-US" dirty="0" smtClean="0"/>
              <a:t>An application</a:t>
            </a:r>
          </a:p>
          <a:p>
            <a:endParaRPr lang="en-US" dirty="0" smtClean="0"/>
          </a:p>
          <a:p>
            <a:r>
              <a:rPr lang="en-US" dirty="0" smtClean="0"/>
              <a:t>A crawler</a:t>
            </a:r>
          </a:p>
          <a:p>
            <a:endParaRPr lang="en-US" dirty="0" smtClean="0"/>
          </a:p>
          <a:p>
            <a:r>
              <a:rPr lang="en-US" dirty="0" smtClean="0"/>
              <a:t>A document filter/recognizer</a:t>
            </a:r>
          </a:p>
          <a:p>
            <a:pPr marL="0" indent="0">
              <a:buNone/>
            </a:pPr>
            <a:endParaRPr lang="en-US" dirty="0"/>
          </a:p>
        </p:txBody>
      </p:sp>
    </p:spTree>
    <p:extLst>
      <p:ext uri="{BB962C8B-B14F-4D97-AF65-F5344CB8AC3E}">
        <p14:creationId xmlns:p14="http://schemas.microsoft.com/office/powerpoint/2010/main" val="153980543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Crawling resources</a:t>
            </a:r>
          </a:p>
        </p:txBody>
      </p:sp>
      <p:sp>
        <p:nvSpPr>
          <p:cNvPr id="3" name="Content Placeholder 2"/>
          <p:cNvSpPr>
            <a:spLocks noGrp="1"/>
          </p:cNvSpPr>
          <p:nvPr>
            <p:ph idx="1"/>
          </p:nvPr>
        </p:nvSpPr>
        <p:spPr/>
        <p:txBody>
          <a:bodyPr/>
          <a:lstStyle/>
          <a:p>
            <a:r>
              <a:rPr lang="en-US" dirty="0"/>
              <a:t>Webpages: </a:t>
            </a:r>
            <a:r>
              <a:rPr lang="en-US" dirty="0" err="1"/>
              <a:t>Jsoup</a:t>
            </a:r>
            <a:endParaRPr lang="en-US" dirty="0"/>
          </a:p>
          <a:p>
            <a:pPr lvl="1"/>
            <a:r>
              <a:rPr lang="en-US" dirty="0">
                <a:hlinkClick r:id="rId2"/>
              </a:rPr>
              <a:t>https://jsoup.org/</a:t>
            </a:r>
            <a:endParaRPr lang="en-US" dirty="0"/>
          </a:p>
          <a:p>
            <a:pPr lvl="1"/>
            <a:r>
              <a:rPr lang="en-US" dirty="0"/>
              <a:t>Or anything else similar, just not a full crawler</a:t>
            </a:r>
          </a:p>
          <a:p>
            <a:r>
              <a:rPr lang="en-US" dirty="0" err="1"/>
              <a:t>Twiter</a:t>
            </a:r>
            <a:r>
              <a:rPr lang="en-US" dirty="0"/>
              <a:t>:</a:t>
            </a:r>
          </a:p>
          <a:p>
            <a:pPr lvl="1"/>
            <a:r>
              <a:rPr lang="en-US" dirty="0"/>
              <a:t>Twitter streaming API</a:t>
            </a:r>
          </a:p>
          <a:p>
            <a:pPr lvl="2"/>
            <a:r>
              <a:rPr lang="en-US" dirty="0">
                <a:hlinkClick r:id="rId3"/>
              </a:rPr>
              <a:t>https://dev.twitter.com/streaming/overview</a:t>
            </a:r>
            <a:endParaRPr lang="en-US" dirty="0"/>
          </a:p>
          <a:p>
            <a:pPr lvl="1"/>
            <a:r>
              <a:rPr lang="en-US" dirty="0"/>
              <a:t>Twitter4j</a:t>
            </a:r>
          </a:p>
          <a:p>
            <a:pPr lvl="2"/>
            <a:r>
              <a:rPr lang="en-US" dirty="0">
                <a:hlinkClick r:id="rId4"/>
              </a:rPr>
              <a:t>http://twitter4j.org/en/index.html</a:t>
            </a:r>
            <a:endParaRPr lang="en-US" dirty="0"/>
          </a:p>
          <a:p>
            <a:pPr lvl="2"/>
            <a:endParaRPr lang="en-US" dirty="0"/>
          </a:p>
        </p:txBody>
      </p:sp>
    </p:spTree>
    <p:extLst>
      <p:ext uri="{BB962C8B-B14F-4D97-AF65-F5344CB8AC3E}">
        <p14:creationId xmlns:p14="http://schemas.microsoft.com/office/powerpoint/2010/main" val="2048590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537200" y="1219200"/>
            <a:ext cx="4978400" cy="5486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4"/>
          <p:cNvSpPr/>
          <p:nvPr/>
        </p:nvSpPr>
        <p:spPr>
          <a:xfrm>
            <a:off x="5689600" y="1542506"/>
            <a:ext cx="4673600" cy="838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     </a:t>
            </a:r>
            <a:r>
              <a:rPr lang="en-US" b="1" dirty="0"/>
              <a:t>Download</a:t>
            </a:r>
            <a:r>
              <a:rPr lang="en-US" dirty="0"/>
              <a:t> contents of page</a:t>
            </a:r>
          </a:p>
        </p:txBody>
      </p:sp>
      <p:sp>
        <p:nvSpPr>
          <p:cNvPr id="6" name="Oval 5"/>
          <p:cNvSpPr/>
          <p:nvPr/>
        </p:nvSpPr>
        <p:spPr>
          <a:xfrm>
            <a:off x="5791200" y="1752600"/>
            <a:ext cx="508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p:cNvSpPr/>
          <p:nvPr/>
        </p:nvSpPr>
        <p:spPr>
          <a:xfrm>
            <a:off x="5689600" y="2743200"/>
            <a:ext cx="4673600" cy="838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   </a:t>
            </a:r>
            <a:r>
              <a:rPr lang="en-US" b="1" dirty="0"/>
              <a:t>Parse</a:t>
            </a:r>
            <a:r>
              <a:rPr lang="en-US" dirty="0"/>
              <a:t> the downloaded file </a:t>
            </a:r>
          </a:p>
          <a:p>
            <a:pPr algn="ctr"/>
            <a:r>
              <a:rPr lang="en-US" dirty="0"/>
              <a:t>to </a:t>
            </a:r>
            <a:r>
              <a:rPr lang="en-US" b="1" dirty="0"/>
              <a:t>extract links</a:t>
            </a:r>
            <a:r>
              <a:rPr lang="en-US" dirty="0"/>
              <a:t> the page</a:t>
            </a:r>
          </a:p>
        </p:txBody>
      </p:sp>
      <p:sp>
        <p:nvSpPr>
          <p:cNvPr id="8" name="Oval 7"/>
          <p:cNvSpPr/>
          <p:nvPr/>
        </p:nvSpPr>
        <p:spPr>
          <a:xfrm>
            <a:off x="5791200" y="2953294"/>
            <a:ext cx="508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Rectangle 8"/>
          <p:cNvSpPr/>
          <p:nvPr/>
        </p:nvSpPr>
        <p:spPr>
          <a:xfrm>
            <a:off x="5689600" y="5334000"/>
            <a:ext cx="4673600" cy="838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     Store extracted links in the </a:t>
            </a:r>
          </a:p>
          <a:p>
            <a:pPr algn="ctr"/>
            <a:r>
              <a:rPr lang="en-US" dirty="0"/>
              <a:t>Frontier</a:t>
            </a:r>
          </a:p>
        </p:txBody>
      </p:sp>
      <p:sp>
        <p:nvSpPr>
          <p:cNvPr id="10" name="Oval 9"/>
          <p:cNvSpPr/>
          <p:nvPr/>
        </p:nvSpPr>
        <p:spPr>
          <a:xfrm>
            <a:off x="5791200" y="5544094"/>
            <a:ext cx="508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Rounded Rectangle 10"/>
          <p:cNvSpPr/>
          <p:nvPr/>
        </p:nvSpPr>
        <p:spPr>
          <a:xfrm>
            <a:off x="609600" y="1961606"/>
            <a:ext cx="3149600" cy="276279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t>Frontier</a:t>
            </a:r>
          </a:p>
          <a:p>
            <a:pPr marL="285750" indent="-285750">
              <a:buFont typeface="Arial" pitchFamily="34" charset="0"/>
              <a:buChar char="•"/>
            </a:pPr>
            <a:r>
              <a:rPr lang="en-US" sz="1600" dirty="0">
                <a:hlinkClick r:id="rId2"/>
              </a:rPr>
              <a:t>www.cs.ucr.edu</a:t>
            </a:r>
            <a:endParaRPr lang="en-US" sz="1600" dirty="0"/>
          </a:p>
          <a:p>
            <a:pPr marL="285750" indent="-285750">
              <a:buFont typeface="Arial" pitchFamily="34" charset="0"/>
              <a:buChar char="•"/>
            </a:pPr>
            <a:r>
              <a:rPr lang="en-US" sz="1600" dirty="0"/>
              <a:t>www.cs.ucr.edu/~vagelis</a:t>
            </a:r>
          </a:p>
          <a:p>
            <a:pPr algn="ctr"/>
            <a:endParaRPr lang="en-US" sz="2800" b="1" dirty="0"/>
          </a:p>
          <a:p>
            <a:pPr algn="ctr"/>
            <a:endParaRPr lang="en-US" sz="2800" b="1" dirty="0"/>
          </a:p>
          <a:p>
            <a:pPr algn="ctr"/>
            <a:endParaRPr lang="en-US" sz="2800" b="1" dirty="0"/>
          </a:p>
          <a:p>
            <a:pPr algn="ctr"/>
            <a:endParaRPr lang="en-US" sz="2800" b="1" dirty="0"/>
          </a:p>
        </p:txBody>
      </p:sp>
      <p:cxnSp>
        <p:nvCxnSpPr>
          <p:cNvPr id="13" name="Straight Connector 12"/>
          <p:cNvCxnSpPr/>
          <p:nvPr/>
        </p:nvCxnSpPr>
        <p:spPr>
          <a:xfrm>
            <a:off x="609601" y="3733800"/>
            <a:ext cx="313904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812800" y="3886200"/>
            <a:ext cx="203200" cy="210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25005" y="3813657"/>
            <a:ext cx="1066631" cy="369332"/>
          </a:xfrm>
          <a:prstGeom prst="rect">
            <a:avLst/>
          </a:prstGeom>
          <a:noFill/>
        </p:spPr>
        <p:txBody>
          <a:bodyPr wrap="none" rtlCol="0">
            <a:spAutoFit/>
          </a:bodyPr>
          <a:lstStyle/>
          <a:p>
            <a:r>
              <a:rPr lang="en-US" dirty="0" err="1"/>
              <a:t>getNext</a:t>
            </a:r>
            <a:r>
              <a:rPr lang="en-US" dirty="0"/>
              <a:t>()</a:t>
            </a:r>
          </a:p>
        </p:txBody>
      </p:sp>
      <p:sp>
        <p:nvSpPr>
          <p:cNvPr id="17" name="Oval 16"/>
          <p:cNvSpPr/>
          <p:nvPr/>
        </p:nvSpPr>
        <p:spPr>
          <a:xfrm>
            <a:off x="812800" y="4275211"/>
            <a:ext cx="203200" cy="210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225005" y="4202668"/>
            <a:ext cx="1709084" cy="369332"/>
          </a:xfrm>
          <a:prstGeom prst="rect">
            <a:avLst/>
          </a:prstGeom>
          <a:noFill/>
        </p:spPr>
        <p:txBody>
          <a:bodyPr wrap="none" rtlCol="0">
            <a:spAutoFit/>
          </a:bodyPr>
          <a:lstStyle/>
          <a:p>
            <a:r>
              <a:rPr lang="en-US" dirty="0"/>
              <a:t>Add(List&lt;URLs&gt;)</a:t>
            </a:r>
          </a:p>
        </p:txBody>
      </p:sp>
      <p:cxnSp>
        <p:nvCxnSpPr>
          <p:cNvPr id="20" name="Straight Arrow Connector 19"/>
          <p:cNvCxnSpPr/>
          <p:nvPr/>
        </p:nvCxnSpPr>
        <p:spPr>
          <a:xfrm flipV="1">
            <a:off x="3149600" y="1752600"/>
            <a:ext cx="2387600" cy="6281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65600" y="1542506"/>
            <a:ext cx="928459" cy="369332"/>
          </a:xfrm>
          <a:prstGeom prst="rect">
            <a:avLst/>
          </a:prstGeom>
          <a:noFill/>
        </p:spPr>
        <p:txBody>
          <a:bodyPr wrap="none" rtlCol="0">
            <a:spAutoFit/>
          </a:bodyPr>
          <a:lstStyle/>
          <a:p>
            <a:r>
              <a:rPr lang="en-US" dirty="0" err="1"/>
              <a:t>getNext</a:t>
            </a:r>
            <a:endParaRPr lang="en-US" dirty="0"/>
          </a:p>
        </p:txBody>
      </p:sp>
      <p:sp>
        <p:nvSpPr>
          <p:cNvPr id="22" name="TextBox 21"/>
          <p:cNvSpPr txBox="1"/>
          <p:nvPr/>
        </p:nvSpPr>
        <p:spPr>
          <a:xfrm>
            <a:off x="3697429" y="3886200"/>
            <a:ext cx="1234908" cy="369332"/>
          </a:xfrm>
          <a:prstGeom prst="rect">
            <a:avLst/>
          </a:prstGeom>
          <a:noFill/>
        </p:spPr>
        <p:txBody>
          <a:bodyPr wrap="none" rtlCol="0">
            <a:spAutoFit/>
          </a:bodyPr>
          <a:lstStyle/>
          <a:p>
            <a:r>
              <a:rPr lang="en-US" dirty="0" err="1"/>
              <a:t>addAll</a:t>
            </a:r>
            <a:r>
              <a:rPr lang="en-US" dirty="0"/>
              <a:t>(List)</a:t>
            </a:r>
          </a:p>
        </p:txBody>
      </p:sp>
      <p:cxnSp>
        <p:nvCxnSpPr>
          <p:cNvPr id="25" name="Straight Arrow Connector 24"/>
          <p:cNvCxnSpPr>
            <a:stCxn id="10" idx="2"/>
          </p:cNvCxnSpPr>
          <p:nvPr/>
        </p:nvCxnSpPr>
        <p:spPr>
          <a:xfrm flipH="1" flipV="1">
            <a:off x="3502552" y="3334296"/>
            <a:ext cx="2288648" cy="24002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689600" y="3962400"/>
            <a:ext cx="4673600" cy="8382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     Clean and </a:t>
            </a:r>
            <a:r>
              <a:rPr lang="en-US" b="1" dirty="0"/>
              <a:t>Normalize</a:t>
            </a:r>
            <a:r>
              <a:rPr lang="en-US" dirty="0"/>
              <a:t> the extracted links</a:t>
            </a:r>
          </a:p>
        </p:txBody>
      </p:sp>
      <p:sp>
        <p:nvSpPr>
          <p:cNvPr id="24" name="Oval 23"/>
          <p:cNvSpPr/>
          <p:nvPr/>
        </p:nvSpPr>
        <p:spPr>
          <a:xfrm>
            <a:off x="5791200" y="4172494"/>
            <a:ext cx="508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6" name="Title 1"/>
          <p:cNvSpPr txBox="1">
            <a:spLocks/>
          </p:cNvSpPr>
          <p:nvPr/>
        </p:nvSpPr>
        <p:spPr>
          <a:xfrm>
            <a:off x="609600" y="274638"/>
            <a:ext cx="10871200" cy="86836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Crawling webpages</a:t>
            </a:r>
          </a:p>
        </p:txBody>
      </p:sp>
    </p:spTree>
    <p:extLst>
      <p:ext uri="{BB962C8B-B14F-4D97-AF65-F5344CB8AC3E}">
        <p14:creationId xmlns:p14="http://schemas.microsoft.com/office/powerpoint/2010/main" val="2401735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Crawling webpages - </a:t>
            </a:r>
            <a:r>
              <a:rPr lang="en-US" dirty="0" err="1"/>
              <a:t>Jsoup</a:t>
            </a:r>
            <a:endParaRPr lang="en-US" dirty="0"/>
          </a:p>
        </p:txBody>
      </p:sp>
      <p:sp>
        <p:nvSpPr>
          <p:cNvPr id="3" name="Content Placeholder 2"/>
          <p:cNvSpPr>
            <a:spLocks noGrp="1"/>
          </p:cNvSpPr>
          <p:nvPr>
            <p:ph idx="1"/>
          </p:nvPr>
        </p:nvSpPr>
        <p:spPr/>
        <p:txBody>
          <a:bodyPr/>
          <a:lstStyle/>
          <a:p>
            <a:r>
              <a:rPr lang="en-US" dirty="0">
                <a:hlinkClick r:id="rId2"/>
              </a:rPr>
              <a:t>https://jsoup.org/</a:t>
            </a:r>
            <a:endParaRPr lang="en-US" dirty="0"/>
          </a:p>
          <a:p>
            <a:pPr lvl="1"/>
            <a:r>
              <a:rPr lang="en-US" dirty="0">
                <a:hlinkClick r:id="rId3"/>
              </a:rPr>
              <a:t>parse</a:t>
            </a:r>
            <a:r>
              <a:rPr lang="en-US" dirty="0"/>
              <a:t> HTML from a URL, file, or string</a:t>
            </a:r>
          </a:p>
          <a:p>
            <a:pPr lvl="1"/>
            <a:r>
              <a:rPr lang="en-US" dirty="0">
                <a:hlinkClick r:id="rId4"/>
              </a:rPr>
              <a:t>find</a:t>
            </a:r>
            <a:r>
              <a:rPr lang="en-US" dirty="0"/>
              <a:t> and extract data, using DOM traversal or CSS selectors</a:t>
            </a:r>
          </a:p>
          <a:p>
            <a:pPr lvl="1"/>
            <a:r>
              <a:rPr lang="en-US" dirty="0"/>
              <a:t>Don’t need to worry about details of parsing HTML files:</a:t>
            </a:r>
          </a:p>
          <a:p>
            <a:pPr lvl="2"/>
            <a:r>
              <a:rPr lang="en-US" dirty="0"/>
              <a:t>unclosed tags (e.g. &lt;p&gt;Lorem &lt;p&gt;Ipsum parses to &lt;p&gt;Lorem&lt;/p&gt; &lt;p&gt;Ipsum&lt;/p&gt;)</a:t>
            </a:r>
          </a:p>
          <a:p>
            <a:pPr lvl="2"/>
            <a:endParaRPr lang="en-US" dirty="0"/>
          </a:p>
        </p:txBody>
      </p:sp>
      <p:pic>
        <p:nvPicPr>
          <p:cNvPr id="6" name="Picture 5"/>
          <p:cNvPicPr>
            <a:picLocks noChangeAspect="1"/>
          </p:cNvPicPr>
          <p:nvPr/>
        </p:nvPicPr>
        <p:blipFill>
          <a:blip r:embed="rId5"/>
          <a:stretch>
            <a:fillRect/>
          </a:stretch>
        </p:blipFill>
        <p:spPr>
          <a:xfrm>
            <a:off x="1624575" y="3556425"/>
            <a:ext cx="8956703" cy="2761192"/>
          </a:xfrm>
          <a:prstGeom prst="rect">
            <a:avLst/>
          </a:prstGeom>
        </p:spPr>
      </p:pic>
      <p:sp>
        <p:nvSpPr>
          <p:cNvPr id="9" name="Freeform 8"/>
          <p:cNvSpPr/>
          <p:nvPr/>
        </p:nvSpPr>
        <p:spPr>
          <a:xfrm>
            <a:off x="4086578" y="4741022"/>
            <a:ext cx="4222045" cy="110378"/>
          </a:xfrm>
          <a:custGeom>
            <a:avLst/>
            <a:gdLst>
              <a:gd name="connsiteX0" fmla="*/ 0 w 3166534"/>
              <a:gd name="connsiteY0" fmla="*/ 68045 h 110378"/>
              <a:gd name="connsiteX1" fmla="*/ 643467 w 3166534"/>
              <a:gd name="connsiteY1" fmla="*/ 51111 h 110378"/>
              <a:gd name="connsiteX2" fmla="*/ 1244600 w 3166534"/>
              <a:gd name="connsiteY2" fmla="*/ 59578 h 110378"/>
              <a:gd name="connsiteX3" fmla="*/ 1473200 w 3166534"/>
              <a:gd name="connsiteY3" fmla="*/ 76511 h 110378"/>
              <a:gd name="connsiteX4" fmla="*/ 1608667 w 3166534"/>
              <a:gd name="connsiteY4" fmla="*/ 93445 h 110378"/>
              <a:gd name="connsiteX5" fmla="*/ 1820334 w 3166534"/>
              <a:gd name="connsiteY5" fmla="*/ 110378 h 110378"/>
              <a:gd name="connsiteX6" fmla="*/ 2480734 w 3166534"/>
              <a:gd name="connsiteY6" fmla="*/ 101911 h 110378"/>
              <a:gd name="connsiteX7" fmla="*/ 2548467 w 3166534"/>
              <a:gd name="connsiteY7" fmla="*/ 93445 h 110378"/>
              <a:gd name="connsiteX8" fmla="*/ 2658534 w 3166534"/>
              <a:gd name="connsiteY8" fmla="*/ 68045 h 110378"/>
              <a:gd name="connsiteX9" fmla="*/ 2853267 w 3166534"/>
              <a:gd name="connsiteY9" fmla="*/ 51111 h 110378"/>
              <a:gd name="connsiteX10" fmla="*/ 2946400 w 3166534"/>
              <a:gd name="connsiteY10" fmla="*/ 34178 h 110378"/>
              <a:gd name="connsiteX11" fmla="*/ 2971800 w 3166534"/>
              <a:gd name="connsiteY11" fmla="*/ 25711 h 110378"/>
              <a:gd name="connsiteX12" fmla="*/ 3056467 w 3166534"/>
              <a:gd name="connsiteY12" fmla="*/ 17245 h 110378"/>
              <a:gd name="connsiteX13" fmla="*/ 3149600 w 3166534"/>
              <a:gd name="connsiteY13" fmla="*/ 311 h 110378"/>
              <a:gd name="connsiteX14" fmla="*/ 3166534 w 3166534"/>
              <a:gd name="connsiteY14" fmla="*/ 311 h 11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66534" h="110378">
                <a:moveTo>
                  <a:pt x="0" y="68045"/>
                </a:moveTo>
                <a:cubicBezTo>
                  <a:pt x="241146" y="27852"/>
                  <a:pt x="85906" y="51111"/>
                  <a:pt x="643467" y="51111"/>
                </a:cubicBezTo>
                <a:cubicBezTo>
                  <a:pt x="843865" y="51111"/>
                  <a:pt x="1044222" y="56756"/>
                  <a:pt x="1244600" y="59578"/>
                </a:cubicBezTo>
                <a:cubicBezTo>
                  <a:pt x="1360734" y="82805"/>
                  <a:pt x="1217041" y="56288"/>
                  <a:pt x="1473200" y="76511"/>
                </a:cubicBezTo>
                <a:cubicBezTo>
                  <a:pt x="1518566" y="80093"/>
                  <a:pt x="1563460" y="88229"/>
                  <a:pt x="1608667" y="93445"/>
                </a:cubicBezTo>
                <a:cubicBezTo>
                  <a:pt x="1695459" y="103459"/>
                  <a:pt x="1725005" y="104023"/>
                  <a:pt x="1820334" y="110378"/>
                </a:cubicBezTo>
                <a:lnTo>
                  <a:pt x="2480734" y="101911"/>
                </a:lnTo>
                <a:cubicBezTo>
                  <a:pt x="2503481" y="101382"/>
                  <a:pt x="2526156" y="97907"/>
                  <a:pt x="2548467" y="93445"/>
                </a:cubicBezTo>
                <a:cubicBezTo>
                  <a:pt x="2635836" y="75971"/>
                  <a:pt x="2577779" y="76399"/>
                  <a:pt x="2658534" y="68045"/>
                </a:cubicBezTo>
                <a:cubicBezTo>
                  <a:pt x="2723344" y="61340"/>
                  <a:pt x="2789162" y="62766"/>
                  <a:pt x="2853267" y="51111"/>
                </a:cubicBezTo>
                <a:cubicBezTo>
                  <a:pt x="2884311" y="45467"/>
                  <a:pt x="2915547" y="40789"/>
                  <a:pt x="2946400" y="34178"/>
                </a:cubicBezTo>
                <a:cubicBezTo>
                  <a:pt x="2955127" y="32308"/>
                  <a:pt x="2962979" y="27068"/>
                  <a:pt x="2971800" y="25711"/>
                </a:cubicBezTo>
                <a:cubicBezTo>
                  <a:pt x="2999833" y="21398"/>
                  <a:pt x="3028245" y="20067"/>
                  <a:pt x="3056467" y="17245"/>
                </a:cubicBezTo>
                <a:cubicBezTo>
                  <a:pt x="3085365" y="11465"/>
                  <a:pt x="3120713" y="3922"/>
                  <a:pt x="3149600" y="311"/>
                </a:cubicBezTo>
                <a:cubicBezTo>
                  <a:pt x="3155201" y="-389"/>
                  <a:pt x="3160889" y="311"/>
                  <a:pt x="3166534" y="311"/>
                </a:cubicBezTo>
              </a:path>
            </a:pathLst>
          </a:custGeom>
          <a:ln w="57150"/>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15992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Crawler Ethics</a:t>
            </a:r>
          </a:p>
        </p:txBody>
      </p:sp>
      <p:sp>
        <p:nvSpPr>
          <p:cNvPr id="3" name="Content Placeholder 2"/>
          <p:cNvSpPr>
            <a:spLocks noGrp="1"/>
          </p:cNvSpPr>
          <p:nvPr>
            <p:ph idx="1"/>
          </p:nvPr>
        </p:nvSpPr>
        <p:spPr/>
        <p:txBody>
          <a:bodyPr/>
          <a:lstStyle/>
          <a:p>
            <a:r>
              <a:rPr lang="en-US" dirty="0"/>
              <a:t>Some websites don’t want crawlers swarming all over them.</a:t>
            </a:r>
          </a:p>
          <a:p>
            <a:r>
              <a:rPr lang="en-US" dirty="0"/>
              <a:t>Why?</a:t>
            </a:r>
          </a:p>
          <a:p>
            <a:pPr lvl="1"/>
            <a:r>
              <a:rPr lang="en-US" dirty="0"/>
              <a:t>Increases load on the server</a:t>
            </a:r>
          </a:p>
          <a:p>
            <a:pPr lvl="1"/>
            <a:r>
              <a:rPr lang="en-US" dirty="0"/>
              <a:t>Private websites</a:t>
            </a:r>
          </a:p>
          <a:p>
            <a:pPr lvl="1"/>
            <a:r>
              <a:rPr lang="en-US" dirty="0"/>
              <a:t>Dynamic websites</a:t>
            </a:r>
          </a:p>
          <a:p>
            <a:pPr lvl="1"/>
            <a:r>
              <a:rPr lang="en-US" dirty="0"/>
              <a:t>… </a:t>
            </a:r>
          </a:p>
          <a:p>
            <a:r>
              <a:rPr lang="en-US" dirty="0"/>
              <a:t>How does the website tell you (crawler) if and what is off limits. </a:t>
            </a:r>
          </a:p>
          <a:p>
            <a:r>
              <a:rPr lang="en-US" dirty="0"/>
              <a:t>Two options</a:t>
            </a:r>
          </a:p>
          <a:p>
            <a:pPr lvl="1"/>
            <a:r>
              <a:rPr lang="en-US" dirty="0"/>
              <a:t>Site wide restrictions: robots.txt</a:t>
            </a:r>
          </a:p>
          <a:p>
            <a:pPr lvl="1"/>
            <a:r>
              <a:rPr lang="en-US" dirty="0"/>
              <a:t>Webpage specific restrictions: Meta tag</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28546965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wipe(down)">
                                      <p:cBhvr>
                                        <p:cTn id="7" dur="500"/>
                                        <p:tgtEl>
                                          <p:spTgt spid="3">
                                            <p:txEl>
                                              <p:p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wipe(down)">
                                      <p:cBhvr>
                                        <p:cTn id="10" dur="500"/>
                                        <p:tgtEl>
                                          <p:spTgt spid="3">
                                            <p:txEl>
                                              <p:pRg st="7" end="7"/>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Effect transition="in" filter="wipe(down)">
                                      <p:cBhvr>
                                        <p:cTn id="13" dur="500"/>
                                        <p:tgtEl>
                                          <p:spTgt spid="3">
                                            <p:txEl>
                                              <p:pRg st="8" end="8"/>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animEffect transition="in" filter="wipe(down)">
                                      <p:cBhvr>
                                        <p:cTn id="1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Crawler Ethics</a:t>
            </a:r>
          </a:p>
        </p:txBody>
      </p:sp>
      <p:sp>
        <p:nvSpPr>
          <p:cNvPr id="3" name="Content Placeholder 2"/>
          <p:cNvSpPr>
            <a:spLocks noGrp="1"/>
          </p:cNvSpPr>
          <p:nvPr>
            <p:ph idx="1"/>
          </p:nvPr>
        </p:nvSpPr>
        <p:spPr/>
        <p:txBody>
          <a:bodyPr/>
          <a:lstStyle/>
          <a:p>
            <a:r>
              <a:rPr lang="en-US" dirty="0"/>
              <a:t>How does the website tell you (crawler) if and what is off limits. </a:t>
            </a:r>
          </a:p>
          <a:p>
            <a:r>
              <a:rPr lang="en-US" dirty="0"/>
              <a:t>Two options</a:t>
            </a:r>
          </a:p>
          <a:p>
            <a:pPr lvl="1"/>
            <a:r>
              <a:rPr lang="en-US" dirty="0"/>
              <a:t>Site wide restrictions: robots.txt</a:t>
            </a:r>
          </a:p>
          <a:p>
            <a:pPr lvl="1"/>
            <a:r>
              <a:rPr lang="en-US" dirty="0"/>
              <a:t>Webpage specific restrictions: Meta tag</a:t>
            </a:r>
          </a:p>
        </p:txBody>
      </p:sp>
    </p:spTree>
    <p:extLst>
      <p:ext uri="{BB962C8B-B14F-4D97-AF65-F5344CB8AC3E}">
        <p14:creationId xmlns:p14="http://schemas.microsoft.com/office/powerpoint/2010/main" val="3968389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Crawler </a:t>
            </a:r>
            <a:r>
              <a:rPr lang="en-US" dirty="0" smtClean="0"/>
              <a:t>Ethics </a:t>
            </a:r>
            <a:r>
              <a:rPr lang="en-US" dirty="0" err="1" smtClean="0"/>
              <a:t>robots.txt</a:t>
            </a:r>
            <a:endParaRPr lang="en-US" dirty="0"/>
          </a:p>
        </p:txBody>
      </p:sp>
      <p:sp>
        <p:nvSpPr>
          <p:cNvPr id="3" name="Content Placeholder 2"/>
          <p:cNvSpPr>
            <a:spLocks noGrp="1"/>
          </p:cNvSpPr>
          <p:nvPr>
            <p:ph idx="1"/>
          </p:nvPr>
        </p:nvSpPr>
        <p:spPr>
          <a:xfrm>
            <a:off x="609600" y="1600200"/>
            <a:ext cx="6807200" cy="4267200"/>
          </a:xfrm>
        </p:spPr>
        <p:txBody>
          <a:bodyPr>
            <a:normAutofit/>
          </a:bodyPr>
          <a:lstStyle/>
          <a:p>
            <a:r>
              <a:rPr lang="en-US" dirty="0"/>
              <a:t>A file called “robots.txt” in the root directory of the website</a:t>
            </a:r>
          </a:p>
          <a:p>
            <a:r>
              <a:rPr lang="en-US" dirty="0"/>
              <a:t>Example: </a:t>
            </a:r>
            <a:r>
              <a:rPr lang="en-US" sz="2600" dirty="0">
                <a:hlinkClick r:id="rId2"/>
              </a:rPr>
              <a:t>http://www.about.com/robots.txt</a:t>
            </a:r>
            <a:endParaRPr lang="en-US" sz="2600" dirty="0"/>
          </a:p>
          <a:p>
            <a:r>
              <a:rPr lang="en-US" b="1" dirty="0"/>
              <a:t>Format:</a:t>
            </a:r>
          </a:p>
          <a:p>
            <a:pPr marL="0" indent="0">
              <a:buNone/>
            </a:pPr>
            <a:r>
              <a:rPr lang="en-US" b="1" dirty="0"/>
              <a:t>   User-Agent: &lt;Crawler name&gt;</a:t>
            </a:r>
          </a:p>
          <a:p>
            <a:pPr marL="0" indent="0">
              <a:buNone/>
            </a:pPr>
            <a:r>
              <a:rPr lang="en-US" b="1" dirty="0"/>
              <a:t>   Disallow:  &lt;don’t follow path&gt;</a:t>
            </a:r>
          </a:p>
          <a:p>
            <a:pPr marL="0" indent="0">
              <a:buNone/>
            </a:pPr>
            <a:r>
              <a:rPr lang="en-US" b="1" dirty="0"/>
              <a:t>   Allow: &lt;can-follow-paths&gt;</a:t>
            </a:r>
          </a:p>
          <a:p>
            <a:endParaRPr lang="en-US" dirty="0"/>
          </a:p>
          <a:p>
            <a:endParaRPr lang="en-US" dirty="0"/>
          </a:p>
          <a:p>
            <a:endParaRPr lang="en-US" dirty="0"/>
          </a:p>
        </p:txBody>
      </p:sp>
      <p:sp>
        <p:nvSpPr>
          <p:cNvPr id="5" name="TextBox 4"/>
          <p:cNvSpPr txBox="1"/>
          <p:nvPr/>
        </p:nvSpPr>
        <p:spPr>
          <a:xfrm>
            <a:off x="1828801" y="2895600"/>
            <a:ext cx="184666" cy="369332"/>
          </a:xfrm>
          <a:prstGeom prst="rect">
            <a:avLst/>
          </a:prstGeom>
          <a:noFill/>
        </p:spPr>
        <p:txBody>
          <a:bodyPr wrap="none" rtlCol="0">
            <a:spAutoFit/>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6228" y="990600"/>
            <a:ext cx="3632200"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7484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Crawler </a:t>
            </a:r>
            <a:r>
              <a:rPr lang="en-US" dirty="0" smtClean="0"/>
              <a:t>Ethics </a:t>
            </a:r>
            <a:r>
              <a:rPr lang="en-US" smtClean="0"/>
              <a:t>- Meta </a:t>
            </a:r>
            <a:r>
              <a:rPr lang="en-US" dirty="0" smtClean="0"/>
              <a:t>tags</a:t>
            </a:r>
            <a:endParaRPr lang="en-US" dirty="0"/>
          </a:p>
        </p:txBody>
      </p:sp>
      <p:sp>
        <p:nvSpPr>
          <p:cNvPr id="3" name="Content Placeholder 2"/>
          <p:cNvSpPr>
            <a:spLocks noGrp="1"/>
          </p:cNvSpPr>
          <p:nvPr>
            <p:ph idx="1"/>
          </p:nvPr>
        </p:nvSpPr>
        <p:spPr/>
        <p:txBody>
          <a:bodyPr/>
          <a:lstStyle/>
          <a:p>
            <a:r>
              <a:rPr lang="en-US" dirty="0" smtClean="0"/>
              <a:t>Some webpages have one the following meta-tag entries: </a:t>
            </a:r>
          </a:p>
          <a:p>
            <a:r>
              <a:rPr lang="en-US" sz="2000" b="1" dirty="0"/>
              <a:t>&lt;META NAME="ROBOTS" CONTENT="NOINDEX, FOLLOW"&gt;</a:t>
            </a:r>
            <a:r>
              <a:rPr lang="en-US" sz="2000" dirty="0"/>
              <a:t> </a:t>
            </a:r>
            <a:endParaRPr lang="en-US" sz="2000" dirty="0" smtClean="0"/>
          </a:p>
          <a:p>
            <a:r>
              <a:rPr lang="en-US" sz="2000" b="1" dirty="0" smtClean="0"/>
              <a:t>&lt;</a:t>
            </a:r>
            <a:r>
              <a:rPr lang="en-US" sz="2000" b="1" dirty="0"/>
              <a:t>META NAME="ROBOTS" CONTENT="INDEX, NOFOLLOW</a:t>
            </a:r>
            <a:r>
              <a:rPr lang="en-US" sz="2000" b="1" dirty="0" smtClean="0"/>
              <a:t>"&gt;</a:t>
            </a:r>
          </a:p>
          <a:p>
            <a:r>
              <a:rPr lang="en-US" sz="2000" dirty="0" smtClean="0"/>
              <a:t> </a:t>
            </a:r>
            <a:r>
              <a:rPr lang="en-US" sz="2000" b="1" dirty="0"/>
              <a:t>&lt;META NAME="ROBOTS" CONTENT="NOINDEX, </a:t>
            </a:r>
            <a:r>
              <a:rPr lang="en-US" sz="2000" b="1" dirty="0" smtClean="0"/>
              <a:t>NOFOLLOW"&gt;</a:t>
            </a:r>
          </a:p>
          <a:p>
            <a:endParaRPr lang="en-US" sz="2000" b="1" dirty="0"/>
          </a:p>
          <a:p>
            <a:r>
              <a:rPr lang="en-US" sz="2000" b="1" dirty="0" smtClean="0"/>
              <a:t>Options: </a:t>
            </a:r>
          </a:p>
          <a:p>
            <a:pPr lvl="1"/>
            <a:r>
              <a:rPr lang="en-US" sz="1600" b="1" dirty="0" smtClean="0"/>
              <a:t>INDEX or NOINDEX</a:t>
            </a:r>
          </a:p>
          <a:p>
            <a:pPr lvl="1"/>
            <a:r>
              <a:rPr lang="en-US" sz="1600" b="1" dirty="0" smtClean="0"/>
              <a:t>FOLLOW or NOFOLLOW</a:t>
            </a:r>
            <a:endParaRPr lang="en-US" sz="1600" dirty="0"/>
          </a:p>
        </p:txBody>
      </p:sp>
    </p:spTree>
    <p:extLst>
      <p:ext uri="{BB962C8B-B14F-4D97-AF65-F5344CB8AC3E}">
        <p14:creationId xmlns:p14="http://schemas.microsoft.com/office/powerpoint/2010/main" val="15822969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37920"/>
            <a:ext cx="10515600" cy="4351338"/>
          </a:xfrm>
        </p:spPr>
        <p:txBody>
          <a:bodyPr>
            <a:normAutofit/>
          </a:bodyPr>
          <a:lstStyle/>
          <a:p>
            <a:pPr marL="0" indent="0" algn="ctr">
              <a:buNone/>
            </a:pPr>
            <a:endParaRPr lang="en-US" sz="4800" dirty="0" smtClean="0"/>
          </a:p>
          <a:p>
            <a:pPr marL="0" indent="0" algn="ctr">
              <a:buNone/>
            </a:pPr>
            <a:r>
              <a:rPr lang="en-US" sz="4800" dirty="0" smtClean="0"/>
              <a:t>Thank You</a:t>
            </a:r>
            <a:endParaRPr lang="en-US" sz="4800" dirty="0"/>
          </a:p>
        </p:txBody>
      </p:sp>
    </p:spTree>
    <p:extLst>
      <p:ext uri="{BB962C8B-B14F-4D97-AF65-F5344CB8AC3E}">
        <p14:creationId xmlns:p14="http://schemas.microsoft.com/office/powerpoint/2010/main" val="27797974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Basic Search Engine Pipeline</a:t>
            </a:r>
            <a:endParaRPr lang="en-US" dirty="0"/>
          </a:p>
        </p:txBody>
      </p:sp>
      <p:sp>
        <p:nvSpPr>
          <p:cNvPr id="3" name="Content Placeholder 2"/>
          <p:cNvSpPr>
            <a:spLocks noGrp="1"/>
          </p:cNvSpPr>
          <p:nvPr>
            <p:ph idx="1"/>
          </p:nvPr>
        </p:nvSpPr>
        <p:spPr>
          <a:xfrm>
            <a:off x="838200" y="1825624"/>
            <a:ext cx="10515600" cy="5032376"/>
          </a:xfrm>
        </p:spPr>
        <p:txBody>
          <a:bodyPr>
            <a:normAutofit/>
          </a:bodyPr>
          <a:lstStyle/>
          <a:p>
            <a:r>
              <a:rPr lang="en-US" dirty="0" smtClean="0"/>
              <a:t>Crawling: Grapping the data </a:t>
            </a:r>
          </a:p>
          <a:p>
            <a:r>
              <a:rPr lang="en-US" dirty="0" smtClean="0"/>
              <a:t>Parsing [Optional]: Understanding the data</a:t>
            </a:r>
          </a:p>
          <a:p>
            <a:r>
              <a:rPr lang="en-US" dirty="0" smtClean="0"/>
              <a:t>Indexing: Build the holding structure</a:t>
            </a:r>
          </a:p>
          <a:p>
            <a:r>
              <a:rPr lang="en-US" dirty="0" smtClean="0"/>
              <a:t>Ranking: Sort the data</a:t>
            </a:r>
          </a:p>
          <a:p>
            <a:r>
              <a:rPr lang="en-US" dirty="0" smtClean="0"/>
              <a:t>Searching: Read that holding structure</a:t>
            </a:r>
          </a:p>
          <a:p>
            <a:endParaRPr lang="en-US" dirty="0"/>
          </a:p>
          <a:p>
            <a:pPr marL="0" indent="0">
              <a:buNone/>
            </a:pPr>
            <a:r>
              <a:rPr lang="en-US" b="1" dirty="0" smtClean="0"/>
              <a:t>Behind </a:t>
            </a:r>
            <a:r>
              <a:rPr lang="en-US" b="1" dirty="0"/>
              <a:t>T</a:t>
            </a:r>
            <a:r>
              <a:rPr lang="en-US" b="1" dirty="0" smtClean="0"/>
              <a:t>he Scenes: </a:t>
            </a:r>
            <a:r>
              <a:rPr lang="en-US" dirty="0" smtClean="0"/>
              <a:t>Analysis, Tokenization, Query Parsing, </a:t>
            </a:r>
            <a:r>
              <a:rPr lang="en-US" dirty="0"/>
              <a:t>Token </a:t>
            </a:r>
            <a:r>
              <a:rPr lang="en-US" dirty="0" smtClean="0"/>
              <a:t>Filtration, Index Inversion, etc…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4992" y="1613415"/>
            <a:ext cx="3590925" cy="3333750"/>
          </a:xfrm>
          <a:prstGeom prst="rect">
            <a:avLst/>
          </a:prstGeom>
        </p:spPr>
      </p:pic>
    </p:spTree>
    <p:extLst>
      <p:ext uri="{BB962C8B-B14F-4D97-AF65-F5344CB8AC3E}">
        <p14:creationId xmlns:p14="http://schemas.microsoft.com/office/powerpoint/2010/main" val="22074732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r>
              <a:rPr lang="en-US" dirty="0" smtClean="0"/>
              <a:t> Roles</a:t>
            </a:r>
            <a:endParaRPr lang="en-US" dirty="0"/>
          </a:p>
        </p:txBody>
      </p:sp>
      <p:sp>
        <p:nvSpPr>
          <p:cNvPr id="72" name="Oval 6"/>
          <p:cNvSpPr>
            <a:spLocks noChangeArrowheads="1"/>
          </p:cNvSpPr>
          <p:nvPr/>
        </p:nvSpPr>
        <p:spPr bwMode="auto">
          <a:xfrm>
            <a:off x="2002665" y="1513267"/>
            <a:ext cx="1447800" cy="11430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dirty="0" smtClean="0"/>
              <a:t>Rich Document</a:t>
            </a:r>
            <a:endParaRPr lang="en-US" altLang="en-US" sz="1600" dirty="0"/>
          </a:p>
        </p:txBody>
      </p:sp>
      <p:sp>
        <p:nvSpPr>
          <p:cNvPr id="73" name="Oval 7"/>
          <p:cNvSpPr>
            <a:spLocks noChangeArrowheads="1"/>
          </p:cNvSpPr>
          <p:nvPr/>
        </p:nvSpPr>
        <p:spPr bwMode="auto">
          <a:xfrm>
            <a:off x="3755265" y="1513267"/>
            <a:ext cx="1447800" cy="1143000"/>
          </a:xfrm>
          <a:prstGeom prst="ellipse">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600" dirty="0" smtClean="0"/>
              <a:t>Rich Document</a:t>
            </a:r>
            <a:endParaRPr lang="en-US" altLang="en-US" dirty="0"/>
          </a:p>
        </p:txBody>
      </p:sp>
      <p:sp>
        <p:nvSpPr>
          <p:cNvPr id="74" name="Oval 8"/>
          <p:cNvSpPr>
            <a:spLocks noChangeArrowheads="1"/>
          </p:cNvSpPr>
          <p:nvPr/>
        </p:nvSpPr>
        <p:spPr bwMode="auto">
          <a:xfrm>
            <a:off x="1926465" y="2961067"/>
            <a:ext cx="1447800" cy="1143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Gather</a:t>
            </a:r>
            <a:br>
              <a:rPr lang="en-US" altLang="en-US"/>
            </a:br>
            <a:r>
              <a:rPr lang="en-US" altLang="en-US"/>
              <a:t>Parse</a:t>
            </a:r>
          </a:p>
        </p:txBody>
      </p:sp>
      <p:sp>
        <p:nvSpPr>
          <p:cNvPr id="75" name="Oval 9"/>
          <p:cNvSpPr>
            <a:spLocks noChangeArrowheads="1"/>
          </p:cNvSpPr>
          <p:nvPr/>
        </p:nvSpPr>
        <p:spPr bwMode="auto">
          <a:xfrm>
            <a:off x="3374265" y="3646867"/>
            <a:ext cx="1447800" cy="1143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dirty="0"/>
              <a:t>Make Doc</a:t>
            </a:r>
          </a:p>
        </p:txBody>
      </p:sp>
      <p:sp>
        <p:nvSpPr>
          <p:cNvPr id="76" name="Oval 10"/>
          <p:cNvSpPr>
            <a:spLocks noChangeArrowheads="1"/>
          </p:cNvSpPr>
          <p:nvPr/>
        </p:nvSpPr>
        <p:spPr bwMode="auto">
          <a:xfrm>
            <a:off x="8555865" y="1437067"/>
            <a:ext cx="1447800" cy="1143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Search UI</a:t>
            </a:r>
          </a:p>
        </p:txBody>
      </p:sp>
      <p:sp>
        <p:nvSpPr>
          <p:cNvPr id="77" name="Oval 11"/>
          <p:cNvSpPr>
            <a:spLocks noChangeArrowheads="1"/>
          </p:cNvSpPr>
          <p:nvPr/>
        </p:nvSpPr>
        <p:spPr bwMode="auto">
          <a:xfrm>
            <a:off x="7489065" y="2884867"/>
            <a:ext cx="1447800" cy="1143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Search App</a:t>
            </a:r>
            <a:br>
              <a:rPr lang="en-US" altLang="en-US"/>
            </a:br>
            <a:r>
              <a:rPr lang="en-US" altLang="en-US"/>
              <a:t>e.g. webapp</a:t>
            </a:r>
          </a:p>
        </p:txBody>
      </p:sp>
      <p:sp>
        <p:nvSpPr>
          <p:cNvPr id="78" name="Oval 12"/>
          <p:cNvSpPr>
            <a:spLocks noChangeArrowheads="1"/>
          </p:cNvSpPr>
          <p:nvPr/>
        </p:nvSpPr>
        <p:spPr bwMode="auto">
          <a:xfrm>
            <a:off x="6193665" y="4713667"/>
            <a:ext cx="1447800" cy="1143000"/>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b="1"/>
              <a:t>Search</a:t>
            </a:r>
          </a:p>
        </p:txBody>
      </p:sp>
      <p:sp>
        <p:nvSpPr>
          <p:cNvPr id="79" name="Rectangle 21"/>
          <p:cNvSpPr>
            <a:spLocks noChangeArrowheads="1"/>
          </p:cNvSpPr>
          <p:nvPr/>
        </p:nvSpPr>
        <p:spPr bwMode="auto">
          <a:xfrm>
            <a:off x="5279265" y="6009067"/>
            <a:ext cx="1524000" cy="53340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b="1"/>
              <a:t>Index</a:t>
            </a:r>
          </a:p>
        </p:txBody>
      </p:sp>
      <p:sp>
        <p:nvSpPr>
          <p:cNvPr id="80" name="Oval 23"/>
          <p:cNvSpPr>
            <a:spLocks noChangeArrowheads="1"/>
          </p:cNvSpPr>
          <p:nvPr/>
        </p:nvSpPr>
        <p:spPr bwMode="auto">
          <a:xfrm>
            <a:off x="4441065" y="4713667"/>
            <a:ext cx="1447800" cy="1143000"/>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400" b="1" dirty="0"/>
              <a:t>Index</a:t>
            </a:r>
          </a:p>
        </p:txBody>
      </p:sp>
      <p:sp>
        <p:nvSpPr>
          <p:cNvPr id="81" name="Line 26"/>
          <p:cNvSpPr>
            <a:spLocks noChangeShapeType="1"/>
          </p:cNvSpPr>
          <p:nvPr/>
        </p:nvSpPr>
        <p:spPr bwMode="auto">
          <a:xfrm flipH="1">
            <a:off x="3145665" y="2503867"/>
            <a:ext cx="838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 name="Line 27"/>
          <p:cNvSpPr>
            <a:spLocks noChangeShapeType="1"/>
          </p:cNvSpPr>
          <p:nvPr/>
        </p:nvSpPr>
        <p:spPr bwMode="auto">
          <a:xfrm>
            <a:off x="2688464" y="2669145"/>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 name="Line 30"/>
          <p:cNvSpPr>
            <a:spLocks noChangeShapeType="1"/>
          </p:cNvSpPr>
          <p:nvPr/>
        </p:nvSpPr>
        <p:spPr bwMode="auto">
          <a:xfrm>
            <a:off x="3298065" y="3799267"/>
            <a:ext cx="1524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31"/>
          <p:cNvSpPr>
            <a:spLocks noChangeShapeType="1"/>
          </p:cNvSpPr>
          <p:nvPr/>
        </p:nvSpPr>
        <p:spPr bwMode="auto">
          <a:xfrm>
            <a:off x="4441065" y="4713667"/>
            <a:ext cx="2286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5" name="Line 32"/>
          <p:cNvSpPr>
            <a:spLocks noChangeShapeType="1"/>
          </p:cNvSpPr>
          <p:nvPr/>
        </p:nvSpPr>
        <p:spPr bwMode="auto">
          <a:xfrm>
            <a:off x="5507865" y="5780467"/>
            <a:ext cx="228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 name="Line 33"/>
          <p:cNvSpPr>
            <a:spLocks noChangeShapeType="1"/>
          </p:cNvSpPr>
          <p:nvPr/>
        </p:nvSpPr>
        <p:spPr bwMode="auto">
          <a:xfrm flipH="1">
            <a:off x="6269865" y="5780467"/>
            <a:ext cx="3048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7" name="Line 34"/>
          <p:cNvSpPr>
            <a:spLocks noChangeShapeType="1"/>
          </p:cNvSpPr>
          <p:nvPr/>
        </p:nvSpPr>
        <p:spPr bwMode="auto">
          <a:xfrm flipH="1">
            <a:off x="7260465" y="3951667"/>
            <a:ext cx="609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 name="Line 35"/>
          <p:cNvSpPr>
            <a:spLocks noChangeShapeType="1"/>
          </p:cNvSpPr>
          <p:nvPr/>
        </p:nvSpPr>
        <p:spPr bwMode="auto">
          <a:xfrm flipH="1">
            <a:off x="8555865" y="2503867"/>
            <a:ext cx="3048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44728168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Lucene</a:t>
            </a:r>
            <a:r>
              <a:rPr lang="en-US" dirty="0" smtClean="0"/>
              <a:t> Strength Points</a:t>
            </a:r>
            <a:endParaRPr lang="en-US" dirty="0"/>
          </a:p>
        </p:txBody>
      </p:sp>
      <p:sp>
        <p:nvSpPr>
          <p:cNvPr id="3" name="Content Placeholder 2"/>
          <p:cNvSpPr>
            <a:spLocks noGrp="1"/>
          </p:cNvSpPr>
          <p:nvPr>
            <p:ph idx="1"/>
          </p:nvPr>
        </p:nvSpPr>
        <p:spPr/>
        <p:txBody>
          <a:bodyPr/>
          <a:lstStyle/>
          <a:p>
            <a:r>
              <a:rPr lang="en-US" dirty="0" smtClean="0"/>
              <a:t>Simple API </a:t>
            </a:r>
          </a:p>
          <a:p>
            <a:r>
              <a:rPr lang="en-US" dirty="0" smtClean="0"/>
              <a:t>Speed</a:t>
            </a:r>
          </a:p>
          <a:p>
            <a:r>
              <a:rPr lang="en-US" dirty="0" smtClean="0"/>
              <a:t>Concurrency </a:t>
            </a:r>
          </a:p>
          <a:p>
            <a:r>
              <a:rPr lang="en-US" dirty="0" smtClean="0"/>
              <a:t>Smart indexing (Incremental)</a:t>
            </a:r>
          </a:p>
          <a:p>
            <a:r>
              <a:rPr lang="en-US" dirty="0" smtClean="0"/>
              <a:t>Near Real Time Search</a:t>
            </a:r>
          </a:p>
          <a:p>
            <a:r>
              <a:rPr lang="en-US" dirty="0" smtClean="0"/>
              <a:t>Heavily Used, Supported</a:t>
            </a:r>
          </a:p>
          <a:p>
            <a:endParaRPr lang="en-US" dirty="0"/>
          </a:p>
        </p:txBody>
      </p:sp>
    </p:spTree>
    <p:extLst>
      <p:ext uri="{BB962C8B-B14F-4D97-AF65-F5344CB8AC3E}">
        <p14:creationId xmlns:p14="http://schemas.microsoft.com/office/powerpoint/2010/main" val="28931797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95212" y="2101157"/>
            <a:ext cx="9144000" cy="2387600"/>
          </a:xfrm>
        </p:spPr>
        <p:txBody>
          <a:bodyPr anchor="ctr"/>
          <a:lstStyle/>
          <a:p>
            <a:r>
              <a:rPr lang="en-US" b="1" dirty="0" smtClean="0"/>
              <a:t>Concepts</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802" y="1714500"/>
            <a:ext cx="4546032" cy="939683"/>
          </a:xfrm>
          <a:prstGeom prst="rect">
            <a:avLst/>
          </a:prstGeom>
        </p:spPr>
      </p:pic>
    </p:spTree>
    <p:extLst>
      <p:ext uri="{BB962C8B-B14F-4D97-AF65-F5344CB8AC3E}">
        <p14:creationId xmlns:p14="http://schemas.microsoft.com/office/powerpoint/2010/main" val="21934732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2009</TotalTime>
  <Words>2621</Words>
  <Application>Microsoft Macintosh PowerPoint</Application>
  <PresentationFormat>Custom</PresentationFormat>
  <Paragraphs>463</Paragraphs>
  <Slides>57</Slides>
  <Notes>6</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Apache Lucene</vt:lpstr>
      <vt:lpstr>Road Map</vt:lpstr>
      <vt:lpstr>Problem Definition</vt:lpstr>
      <vt:lpstr>What is Lucene? </vt:lpstr>
      <vt:lpstr>What Lucene Ain’t</vt:lpstr>
      <vt:lpstr>A Basic Search Engine Pipeline</vt:lpstr>
      <vt:lpstr>Lucene Roles</vt:lpstr>
      <vt:lpstr>Lucene Strength Points</vt:lpstr>
      <vt:lpstr>Concepts</vt:lpstr>
      <vt:lpstr>1. Searching and Indexing</vt:lpstr>
      <vt:lpstr>PowerPoint Presentation</vt:lpstr>
      <vt:lpstr>2. Documents</vt:lpstr>
      <vt:lpstr>3. Fields</vt:lpstr>
      <vt:lpstr>4. Searching and Queries</vt:lpstr>
      <vt:lpstr>5. Segments</vt:lpstr>
      <vt:lpstr>6. Document Numbers</vt:lpstr>
      <vt:lpstr>7. File Extensions</vt:lpstr>
      <vt:lpstr>8. Scoring</vt:lpstr>
      <vt:lpstr>8. Scoring (Continued…)</vt:lpstr>
      <vt:lpstr>8. Scoring (Continued…)</vt:lpstr>
      <vt:lpstr>Score Boosting</vt:lpstr>
      <vt:lpstr>Score Boosting (Continued…)</vt:lpstr>
      <vt:lpstr>Changing Scoring</vt:lpstr>
      <vt:lpstr>Lucene Query Types</vt:lpstr>
      <vt:lpstr>Lucene Indexing Pipeline</vt:lpstr>
      <vt:lpstr>Stemming, Normalization and Lemmatization</vt:lpstr>
      <vt:lpstr>Analysis and Analyzer</vt:lpstr>
      <vt:lpstr>Analysis Basic Types </vt:lpstr>
      <vt:lpstr>Key Packages</vt:lpstr>
      <vt:lpstr>Write - API</vt:lpstr>
      <vt:lpstr>Read - API</vt:lpstr>
      <vt:lpstr>IndexSearcher</vt:lpstr>
      <vt:lpstr>Core searching classes</vt:lpstr>
      <vt:lpstr>search() returns TopDocs</vt:lpstr>
      <vt:lpstr>TopDocs contain ScoreDocs</vt:lpstr>
      <vt:lpstr>Closing IndexReader</vt:lpstr>
      <vt:lpstr>Closing IndexWriter</vt:lpstr>
      <vt:lpstr>Fields</vt:lpstr>
      <vt:lpstr>Multi-valued fields</vt:lpstr>
      <vt:lpstr>Tokenizers and TokenFilters</vt:lpstr>
      <vt:lpstr>Adding/deleting Documents to/from an IndexWriter</vt:lpstr>
      <vt:lpstr>Index format</vt:lpstr>
      <vt:lpstr>Basic merge policy</vt:lpstr>
      <vt:lpstr>Searching a changing index</vt:lpstr>
      <vt:lpstr>Near-real-time search</vt:lpstr>
      <vt:lpstr>Construct Querys programmatically</vt:lpstr>
      <vt:lpstr>IndexSearcher</vt:lpstr>
      <vt:lpstr>TopDocs and ScoreDoc</vt:lpstr>
      <vt:lpstr>Scoring</vt:lpstr>
      <vt:lpstr>Crawling resources</vt:lpstr>
      <vt:lpstr>PowerPoint Presentation</vt:lpstr>
      <vt:lpstr>Crawling webpages - Jsoup</vt:lpstr>
      <vt:lpstr>Crawler Ethics</vt:lpstr>
      <vt:lpstr>Crawler Ethics</vt:lpstr>
      <vt:lpstr>Crawler Ethics robots.txt</vt:lpstr>
      <vt:lpstr>Crawler Ethics - Meta tags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Search Engine Using Lucene</dc:title>
  <dc:creator>Abdelrahman Othman Helal</dc:creator>
  <cp:lastModifiedBy>Vijay Kumar NM</cp:lastModifiedBy>
  <cp:revision>579</cp:revision>
  <dcterms:created xsi:type="dcterms:W3CDTF">2016-08-27T17:36:33Z</dcterms:created>
  <dcterms:modified xsi:type="dcterms:W3CDTF">2017-06-20T12:34:29Z</dcterms:modified>
</cp:coreProperties>
</file>